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</p:sldMasterIdLst>
  <p:notesMasterIdLst>
    <p:notesMasterId r:id="rId25"/>
  </p:notesMasterIdLst>
  <p:sldIdLst>
    <p:sldId id="1857" r:id="rId5"/>
    <p:sldId id="1893" r:id="rId6"/>
    <p:sldId id="2076138508" r:id="rId7"/>
    <p:sldId id="2076138509" r:id="rId8"/>
    <p:sldId id="1879" r:id="rId9"/>
    <p:sldId id="1895" r:id="rId10"/>
    <p:sldId id="2076138505" r:id="rId11"/>
    <p:sldId id="2076138501" r:id="rId12"/>
    <p:sldId id="1885" r:id="rId13"/>
    <p:sldId id="2076138504" r:id="rId14"/>
    <p:sldId id="2076138510" r:id="rId15"/>
    <p:sldId id="2076138502" r:id="rId16"/>
    <p:sldId id="1897" r:id="rId17"/>
    <p:sldId id="2076138503" r:id="rId18"/>
    <p:sldId id="1898" r:id="rId19"/>
    <p:sldId id="1899" r:id="rId20"/>
    <p:sldId id="1900" r:id="rId21"/>
    <p:sldId id="1891" r:id="rId22"/>
    <p:sldId id="1892" r:id="rId23"/>
    <p:sldId id="15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st Option" id="{B4C71CD0-A354-4D26-8028-3E30D6607D4B}">
          <p14:sldIdLst>
            <p14:sldId id="1857"/>
            <p14:sldId id="1893"/>
            <p14:sldId id="2076138508"/>
            <p14:sldId id="2076138509"/>
            <p14:sldId id="1879"/>
            <p14:sldId id="1895"/>
            <p14:sldId id="2076138505"/>
            <p14:sldId id="2076138501"/>
            <p14:sldId id="1885"/>
            <p14:sldId id="2076138504"/>
            <p14:sldId id="2076138510"/>
            <p14:sldId id="2076138502"/>
            <p14:sldId id="1897"/>
            <p14:sldId id="2076138503"/>
            <p14:sldId id="1898"/>
            <p14:sldId id="1899"/>
            <p14:sldId id="1900"/>
            <p14:sldId id="1891"/>
            <p14:sldId id="189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Yack" initials="JY" lastIdx="5" clrIdx="0">
    <p:extLst>
      <p:ext uri="{19B8F6BF-5375-455C-9EA6-DF929625EA0E}">
        <p15:presenceInfo xmlns:p15="http://schemas.microsoft.com/office/powerpoint/2012/main" userId="Julie Y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EAEAEA"/>
    <a:srgbClr val="262626"/>
    <a:srgbClr val="FFFFFF"/>
    <a:srgbClr val="0086D0"/>
    <a:srgbClr val="F2F2F2"/>
    <a:srgbClr val="191919"/>
    <a:srgbClr val="CD98D9"/>
    <a:srgbClr val="D59DE1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08" autoAdjust="0"/>
  </p:normalViewPr>
  <p:slideViewPr>
    <p:cSldViewPr snapToGrid="0">
      <p:cViewPr varScale="1">
        <p:scale>
          <a:sx n="108" d="100"/>
          <a:sy n="108" d="100"/>
        </p:scale>
        <p:origin x="67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8/13/2020 5:45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09539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8/13/2020 5:45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02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8/13/2020 5:45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232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8/13/2020 5:45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939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8/13/2020 5:45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1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8/13/2020 5:45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8/13/2020 5:45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8/13/2020 5:45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95953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8/13/2020 5:45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57800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86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42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slide is intended to set the stage for all of the lab content and morphs into the following slide in show mode</a:t>
            </a:r>
          </a:p>
          <a:p>
            <a:endParaRPr lang="en-US"/>
          </a:p>
          <a:p>
            <a:r>
              <a:rPr lang="en-US"/>
              <a:t>The first lab is centered around Accessing &amp; Preparing the data</a:t>
            </a:r>
          </a:p>
          <a:p>
            <a:r>
              <a:rPr lang="en-US"/>
              <a:t>Then we’ll cover Data modeling and </a:t>
            </a:r>
            <a:r>
              <a:rPr lang="en-US" err="1"/>
              <a:t>explortation</a:t>
            </a:r>
            <a:endParaRPr lang="en-US"/>
          </a:p>
          <a:p>
            <a:r>
              <a:rPr lang="en-US"/>
              <a:t>After lunch, we’ll look at the different ways we can visualize the data using PowerBI on different platforms</a:t>
            </a:r>
          </a:p>
          <a:p>
            <a:r>
              <a:rPr lang="en-US"/>
              <a:t>Lastly, in labs 4 and 5 we’ll review publishing, accessing, and building &amp; sharing dashboards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08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8/13/2020 5:45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9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673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1165474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7890753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693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53428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564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150" y="315628"/>
            <a:ext cx="11582400" cy="403137"/>
          </a:xfrm>
        </p:spPr>
        <p:txBody>
          <a:bodyPr wrap="square" lIns="0" tIns="0" rIns="0" bIns="0" anchor="ctr">
            <a:noAutofit/>
          </a:bodyPr>
          <a:lstStyle>
            <a:lvl1pPr>
              <a:lnSpc>
                <a:spcPts val="3137"/>
              </a:lnSpc>
              <a:defRPr sz="3200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809583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240390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890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55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4664874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0030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5350509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607899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202789323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932846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928015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972332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/>
          </p:cNvSpPr>
          <p:nvPr userDrawn="1"/>
        </p:nvSpPr>
        <p:spPr bwMode="auto">
          <a:xfrm rot="10800000" flipH="1" flipV="1">
            <a:off x="9144484" y="0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F2C81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432" y="62865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CBFB8E-04E2-4F40-8D6C-10E29423A240}"/>
              </a:ext>
            </a:extLst>
          </p:cNvPr>
          <p:cNvGrpSpPr/>
          <p:nvPr userDrawn="1"/>
        </p:nvGrpSpPr>
        <p:grpSpPr>
          <a:xfrm>
            <a:off x="9869509" y="6209896"/>
            <a:ext cx="523741" cy="540913"/>
            <a:chOff x="8998039" y="3601791"/>
            <a:chExt cx="523741" cy="540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B91A3B-C6B9-4BDF-B5C2-4BD8450A029F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05ADBD90-A9D9-4FDE-BC81-FF8582ADA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7927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66725" y="266700"/>
            <a:ext cx="6267450" cy="2933700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182" y="4572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AD44F4-3293-4BFF-BA36-AC80729615CA}"/>
              </a:ext>
            </a:extLst>
          </p:cNvPr>
          <p:cNvGrpSpPr/>
          <p:nvPr userDrawn="1"/>
        </p:nvGrpSpPr>
        <p:grpSpPr>
          <a:xfrm>
            <a:off x="656821" y="367717"/>
            <a:ext cx="523741" cy="540913"/>
            <a:chOff x="8998039" y="3601791"/>
            <a:chExt cx="523741" cy="540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26CD8-5CF5-47D6-8894-A48F5D86F64E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229D54BB-9576-4FA1-B813-42F27696BB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78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1298AE-8545-46CF-B0CC-FF913DA97DFA}"/>
              </a:ext>
            </a:extLst>
          </p:cNvPr>
          <p:cNvSpPr/>
          <p:nvPr userDrawn="1"/>
        </p:nvSpPr>
        <p:spPr bwMode="auto">
          <a:xfrm>
            <a:off x="0" y="3"/>
            <a:ext cx="11544738" cy="6857998"/>
          </a:xfrm>
          <a:custGeom>
            <a:avLst/>
            <a:gdLst>
              <a:gd name="connsiteX0" fmla="*/ 0 w 11544738"/>
              <a:gd name="connsiteY0" fmla="*/ 0 h 6857998"/>
              <a:gd name="connsiteX1" fmla="*/ 8115738 w 11544738"/>
              <a:gd name="connsiteY1" fmla="*/ 0 h 6857998"/>
              <a:gd name="connsiteX2" fmla="*/ 11544738 w 11544738"/>
              <a:gd name="connsiteY2" fmla="*/ 6857998 h 6857998"/>
              <a:gd name="connsiteX3" fmla="*/ 0 w 11544738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4738" h="6857998">
                <a:moveTo>
                  <a:pt x="0" y="0"/>
                </a:moveTo>
                <a:lnTo>
                  <a:pt x="8115738" y="0"/>
                </a:lnTo>
                <a:lnTo>
                  <a:pt x="11544738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BDC90D9-3C8D-444D-83EC-CD8A5FC33F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905011"/>
            <a:ext cx="9303657" cy="1047979"/>
          </a:xfrm>
          <a:prstGeom prst="rect">
            <a:avLst/>
          </a:prstGeom>
        </p:spPr>
        <p:txBody>
          <a:bodyPr rIns="0"/>
          <a:lstStyle>
            <a:lvl1pPr marL="0" indent="0">
              <a:lnSpc>
                <a:spcPct val="85000"/>
              </a:lnSpc>
              <a:buNone/>
              <a:defRPr sz="6600">
                <a:solidFill>
                  <a:srgbClr val="191919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3CABF6-6C23-45CB-A82B-5778552FEA40}"/>
              </a:ext>
            </a:extLst>
          </p:cNvPr>
          <p:cNvGrpSpPr/>
          <p:nvPr userDrawn="1"/>
        </p:nvGrpSpPr>
        <p:grpSpPr>
          <a:xfrm>
            <a:off x="8432904" y="-1"/>
            <a:ext cx="3759097" cy="6937827"/>
            <a:chOff x="8432904" y="-1"/>
            <a:chExt cx="3759097" cy="69378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F3375A-EA0A-4B6C-B416-32323977D957}"/>
                </a:ext>
              </a:extLst>
            </p:cNvPr>
            <p:cNvSpPr/>
            <p:nvPr userDrawn="1"/>
          </p:nvSpPr>
          <p:spPr bwMode="auto">
            <a:xfrm>
              <a:off x="8432904" y="0"/>
              <a:ext cx="3759096" cy="6858001"/>
            </a:xfrm>
            <a:custGeom>
              <a:avLst/>
              <a:gdLst>
                <a:gd name="connsiteX0" fmla="*/ 0 w 3759096"/>
                <a:gd name="connsiteY0" fmla="*/ 0 h 6858001"/>
                <a:gd name="connsiteX1" fmla="*/ 3759096 w 3759096"/>
                <a:gd name="connsiteY1" fmla="*/ 0 h 6858001"/>
                <a:gd name="connsiteX2" fmla="*/ 3759096 w 3759096"/>
                <a:gd name="connsiteY2" fmla="*/ 6858001 h 6858001"/>
                <a:gd name="connsiteX3" fmla="*/ 3429001 w 3759096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096" h="6858001">
                  <a:moveTo>
                    <a:pt x="0" y="0"/>
                  </a:moveTo>
                  <a:lnTo>
                    <a:pt x="3759096" y="0"/>
                  </a:lnTo>
                  <a:lnTo>
                    <a:pt x="3759096" y="6858001"/>
                  </a:lnTo>
                  <a:lnTo>
                    <a:pt x="3429001" y="6858001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59FBF1-5535-4F07-9EA4-B3AD92347DAC}"/>
                </a:ext>
              </a:extLst>
            </p:cNvPr>
            <p:cNvSpPr/>
            <p:nvPr userDrawn="1"/>
          </p:nvSpPr>
          <p:spPr bwMode="auto">
            <a:xfrm>
              <a:off x="8957778" y="0"/>
              <a:ext cx="3234223" cy="6468445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44AE6-1522-4D98-AA61-02A512E0D02F}"/>
                </a:ext>
              </a:extLst>
            </p:cNvPr>
            <p:cNvSpPr/>
            <p:nvPr userDrawn="1"/>
          </p:nvSpPr>
          <p:spPr bwMode="auto">
            <a:xfrm>
              <a:off x="8723087" y="-1"/>
              <a:ext cx="3468914" cy="6937827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88EC89-0244-4561-8EBA-BA3963BDE696}"/>
                </a:ext>
              </a:extLst>
            </p:cNvPr>
            <p:cNvSpPr/>
            <p:nvPr userDrawn="1"/>
          </p:nvSpPr>
          <p:spPr bwMode="auto">
            <a:xfrm>
              <a:off x="9419773" y="-1"/>
              <a:ext cx="2772226" cy="5544452"/>
            </a:xfrm>
            <a:custGeom>
              <a:avLst/>
              <a:gdLst>
                <a:gd name="connsiteX0" fmla="*/ 0 w 2772226"/>
                <a:gd name="connsiteY0" fmla="*/ 0 h 5544452"/>
                <a:gd name="connsiteX1" fmla="*/ 2772226 w 2772226"/>
                <a:gd name="connsiteY1" fmla="*/ 0 h 5544452"/>
                <a:gd name="connsiteX2" fmla="*/ 2772226 w 2772226"/>
                <a:gd name="connsiteY2" fmla="*/ 5544452 h 55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226" h="5544452">
                  <a:moveTo>
                    <a:pt x="0" y="0"/>
                  </a:moveTo>
                  <a:lnTo>
                    <a:pt x="2772226" y="0"/>
                  </a:lnTo>
                  <a:lnTo>
                    <a:pt x="2772226" y="5544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E646AC3F-5B31-4328-ADCD-8FCA096AF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4186" y="304483"/>
            <a:ext cx="1366440" cy="2926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C67EE7-DF85-40E4-81E6-2AD5A50CDB4F}"/>
              </a:ext>
            </a:extLst>
          </p:cNvPr>
          <p:cNvGrpSpPr/>
          <p:nvPr userDrawn="1"/>
        </p:nvGrpSpPr>
        <p:grpSpPr>
          <a:xfrm>
            <a:off x="8889914" y="-1044781"/>
            <a:ext cx="3662371" cy="5637053"/>
            <a:chOff x="8889914" y="-1044781"/>
            <a:chExt cx="3662371" cy="56370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149510-BD65-48E0-AB86-9F4E52A60713}"/>
                </a:ext>
              </a:extLst>
            </p:cNvPr>
            <p:cNvSpPr/>
            <p:nvPr userDrawn="1"/>
          </p:nvSpPr>
          <p:spPr bwMode="auto">
            <a:xfrm rot="20461902">
              <a:off x="9594085" y="-499963"/>
              <a:ext cx="2298498" cy="4655741"/>
            </a:xfrm>
            <a:custGeom>
              <a:avLst/>
              <a:gdLst>
                <a:gd name="connsiteX0" fmla="*/ 0 w 2298498"/>
                <a:gd name="connsiteY0" fmla="*/ 0 h 4655741"/>
                <a:gd name="connsiteX1" fmla="*/ 2298498 w 2298498"/>
                <a:gd name="connsiteY1" fmla="*/ 790014 h 4655741"/>
                <a:gd name="connsiteX2" fmla="*/ 2298498 w 2298498"/>
                <a:gd name="connsiteY2" fmla="*/ 3441017 h 4655741"/>
                <a:gd name="connsiteX3" fmla="*/ 1880986 w 2298498"/>
                <a:gd name="connsiteY3" fmla="*/ 4655741 h 465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8498" h="4655741">
                  <a:moveTo>
                    <a:pt x="0" y="0"/>
                  </a:moveTo>
                  <a:lnTo>
                    <a:pt x="2298498" y="790014"/>
                  </a:lnTo>
                  <a:lnTo>
                    <a:pt x="2298498" y="3441017"/>
                  </a:lnTo>
                  <a:lnTo>
                    <a:pt x="1880986" y="465574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B35E73-1E8A-4FD3-BA3D-A7A9E46F0C69}"/>
                </a:ext>
              </a:extLst>
            </p:cNvPr>
            <p:cNvSpPr/>
            <p:nvPr userDrawn="1"/>
          </p:nvSpPr>
          <p:spPr bwMode="auto">
            <a:xfrm rot="20461902">
              <a:off x="9819547" y="-445543"/>
              <a:ext cx="2030582" cy="4255100"/>
            </a:xfrm>
            <a:custGeom>
              <a:avLst/>
              <a:gdLst>
                <a:gd name="connsiteX0" fmla="*/ 0 w 2030582"/>
                <a:gd name="connsiteY0" fmla="*/ 0 h 4255100"/>
                <a:gd name="connsiteX1" fmla="*/ 2030582 w 2030582"/>
                <a:gd name="connsiteY1" fmla="*/ 697928 h 4255100"/>
                <a:gd name="connsiteX2" fmla="*/ 2030582 w 2030582"/>
                <a:gd name="connsiteY2" fmla="*/ 3348926 h 4255100"/>
                <a:gd name="connsiteX3" fmla="*/ 1719122 w 2030582"/>
                <a:gd name="connsiteY3" fmla="*/ 4255100 h 425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582" h="4255100">
                  <a:moveTo>
                    <a:pt x="0" y="0"/>
                  </a:moveTo>
                  <a:lnTo>
                    <a:pt x="2030582" y="697928"/>
                  </a:lnTo>
                  <a:lnTo>
                    <a:pt x="2030582" y="3348926"/>
                  </a:lnTo>
                  <a:lnTo>
                    <a:pt x="1719122" y="4255100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ACDE7B-8F92-4A7C-8D04-3FAF6D4B7686}"/>
                </a:ext>
              </a:extLst>
            </p:cNvPr>
            <p:cNvSpPr/>
            <p:nvPr userDrawn="1"/>
          </p:nvSpPr>
          <p:spPr bwMode="auto">
            <a:xfrm rot="20461902">
              <a:off x="9920291" y="-421227"/>
              <a:ext cx="1910866" cy="4076082"/>
            </a:xfrm>
            <a:custGeom>
              <a:avLst/>
              <a:gdLst>
                <a:gd name="connsiteX0" fmla="*/ 0 w 1910866"/>
                <a:gd name="connsiteY0" fmla="*/ 0 h 4076082"/>
                <a:gd name="connsiteX1" fmla="*/ 1910865 w 1910866"/>
                <a:gd name="connsiteY1" fmla="*/ 656781 h 4076082"/>
                <a:gd name="connsiteX2" fmla="*/ 1910866 w 1910866"/>
                <a:gd name="connsiteY2" fmla="*/ 3307783 h 4076082"/>
                <a:gd name="connsiteX3" fmla="*/ 1646795 w 1910866"/>
                <a:gd name="connsiteY3" fmla="*/ 4076082 h 407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866" h="4076082">
                  <a:moveTo>
                    <a:pt x="0" y="0"/>
                  </a:moveTo>
                  <a:lnTo>
                    <a:pt x="1910865" y="656781"/>
                  </a:lnTo>
                  <a:lnTo>
                    <a:pt x="1910866" y="3307783"/>
                  </a:lnTo>
                  <a:lnTo>
                    <a:pt x="1646795" y="407608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B8B5F1-BA6C-444A-91E2-E261BAED2CCA}"/>
                </a:ext>
              </a:extLst>
            </p:cNvPr>
            <p:cNvSpPr/>
            <p:nvPr userDrawn="1"/>
          </p:nvSpPr>
          <p:spPr bwMode="auto">
            <a:xfrm rot="20461902">
              <a:off x="10278669" y="-461824"/>
              <a:ext cx="2273616" cy="3399937"/>
            </a:xfrm>
            <a:custGeom>
              <a:avLst/>
              <a:gdLst>
                <a:gd name="connsiteX0" fmla="*/ 0 w 2273616"/>
                <a:gd name="connsiteY0" fmla="*/ 0 h 3399937"/>
                <a:gd name="connsiteX1" fmla="*/ 2273616 w 2273616"/>
                <a:gd name="connsiteY1" fmla="*/ 781462 h 3399937"/>
                <a:gd name="connsiteX2" fmla="*/ 1373623 w 2273616"/>
                <a:gd name="connsiteY2" fmla="*/ 3399937 h 339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3616" h="3399937">
                  <a:moveTo>
                    <a:pt x="0" y="0"/>
                  </a:moveTo>
                  <a:lnTo>
                    <a:pt x="2273616" y="781462"/>
                  </a:lnTo>
                  <a:lnTo>
                    <a:pt x="1373623" y="33999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96312-FED2-46BB-824F-F4B7402BF7B4}"/>
                </a:ext>
              </a:extLst>
            </p:cNvPr>
            <p:cNvCxnSpPr/>
            <p:nvPr userDrawn="1"/>
          </p:nvCxnSpPr>
          <p:spPr>
            <a:xfrm rot="20461902">
              <a:off x="8889914" y="-332613"/>
              <a:ext cx="1270000" cy="3131595"/>
            </a:xfrm>
            <a:prstGeom prst="line">
              <a:avLst/>
            </a:prstGeom>
            <a:ln w="12700" cap="rnd">
              <a:solidFill>
                <a:srgbClr val="74277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BAD0ED-DBB4-4CA0-A337-C49568E053A3}"/>
                </a:ext>
              </a:extLst>
            </p:cNvPr>
            <p:cNvCxnSpPr/>
            <p:nvPr userDrawn="1"/>
          </p:nvCxnSpPr>
          <p:spPr>
            <a:xfrm rot="20461902">
              <a:off x="10700710" y="1460677"/>
              <a:ext cx="1270000" cy="3131595"/>
            </a:xfrm>
            <a:prstGeom prst="line">
              <a:avLst/>
            </a:prstGeom>
            <a:ln w="12700" cap="rnd">
              <a:solidFill>
                <a:srgbClr val="19191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713933-B0FC-4C3C-BCED-4138A952D8B8}"/>
                </a:ext>
              </a:extLst>
            </p:cNvPr>
            <p:cNvCxnSpPr>
              <a:cxnSpLocks/>
            </p:cNvCxnSpPr>
            <p:nvPr userDrawn="1"/>
          </p:nvCxnSpPr>
          <p:spPr>
            <a:xfrm rot="20461902">
              <a:off x="9098843" y="-1044781"/>
              <a:ext cx="807717" cy="2014296"/>
            </a:xfrm>
            <a:prstGeom prst="line">
              <a:avLst/>
            </a:prstGeom>
            <a:ln w="12700" cap="rnd">
              <a:solidFill>
                <a:srgbClr val="CD98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14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C71CC2C-F0D6-421B-A960-4FEAF206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3"/>
            <a:ext cx="12584094" cy="6857998"/>
          </a:xfrm>
          <a:custGeom>
            <a:avLst/>
            <a:gdLst>
              <a:gd name="connsiteX0" fmla="*/ 0 w 12584094"/>
              <a:gd name="connsiteY0" fmla="*/ 0 h 6857998"/>
              <a:gd name="connsiteX1" fmla="*/ 1074058 w 12584094"/>
              <a:gd name="connsiteY1" fmla="*/ 0 h 6857998"/>
              <a:gd name="connsiteX2" fmla="*/ 6075434 w 12584094"/>
              <a:gd name="connsiteY2" fmla="*/ 0 h 6857998"/>
              <a:gd name="connsiteX3" fmla="*/ 7149493 w 12584094"/>
              <a:gd name="connsiteY3" fmla="*/ 0 h 6857998"/>
              <a:gd name="connsiteX4" fmla="*/ 12191999 w 12584094"/>
              <a:gd name="connsiteY4" fmla="*/ 6363208 h 6857998"/>
              <a:gd name="connsiteX5" fmla="*/ 12191999 w 12584094"/>
              <a:gd name="connsiteY5" fmla="*/ 6857997 h 6857998"/>
              <a:gd name="connsiteX6" fmla="*/ 12584093 w 12584094"/>
              <a:gd name="connsiteY6" fmla="*/ 6857997 h 6857998"/>
              <a:gd name="connsiteX7" fmla="*/ 12584094 w 12584094"/>
              <a:gd name="connsiteY7" fmla="*/ 6857998 h 6857998"/>
              <a:gd name="connsiteX8" fmla="*/ 11510036 w 12584094"/>
              <a:gd name="connsiteY8" fmla="*/ 6857998 h 6857998"/>
              <a:gd name="connsiteX9" fmla="*/ 1074058 w 12584094"/>
              <a:gd name="connsiteY9" fmla="*/ 6857998 h 6857998"/>
              <a:gd name="connsiteX10" fmla="*/ 0 w 12584094"/>
              <a:gd name="connsiteY10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4094" h="6857998">
                <a:moveTo>
                  <a:pt x="0" y="0"/>
                </a:moveTo>
                <a:lnTo>
                  <a:pt x="1074058" y="0"/>
                </a:lnTo>
                <a:lnTo>
                  <a:pt x="6075434" y="0"/>
                </a:lnTo>
                <a:lnTo>
                  <a:pt x="7149493" y="0"/>
                </a:lnTo>
                <a:lnTo>
                  <a:pt x="12191999" y="6363208"/>
                </a:lnTo>
                <a:lnTo>
                  <a:pt x="12191999" y="6857997"/>
                </a:lnTo>
                <a:lnTo>
                  <a:pt x="12584093" y="6857997"/>
                </a:lnTo>
                <a:lnTo>
                  <a:pt x="12584094" y="6857998"/>
                </a:lnTo>
                <a:lnTo>
                  <a:pt x="11510036" y="6857998"/>
                </a:lnTo>
                <a:lnTo>
                  <a:pt x="1074058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Microsoft Power Platform logo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E4F08-23DC-481D-9261-DD1BB535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00118" y="-445401"/>
            <a:ext cx="4293893" cy="6514619"/>
            <a:chOff x="8300118" y="-445401"/>
            <a:chExt cx="4293893" cy="65146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FA41DA-7247-4093-8063-5EEAF380B757}"/>
                </a:ext>
              </a:extLst>
            </p:cNvPr>
            <p:cNvGrpSpPr/>
            <p:nvPr userDrawn="1"/>
          </p:nvGrpSpPr>
          <p:grpSpPr>
            <a:xfrm>
              <a:off x="8300118" y="-445401"/>
              <a:ext cx="3697645" cy="6514619"/>
              <a:chOff x="8300118" y="-445401"/>
              <a:chExt cx="3697645" cy="651461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3735DE-E269-46B9-9952-14B2E6A4CB12}"/>
                  </a:ext>
                </a:extLst>
              </p:cNvPr>
              <p:cNvSpPr/>
              <p:nvPr userDrawn="1"/>
            </p:nvSpPr>
            <p:spPr bwMode="auto">
              <a:xfrm rot="20894098">
                <a:off x="8300118" y="-445401"/>
                <a:ext cx="3697645" cy="6514619"/>
              </a:xfrm>
              <a:custGeom>
                <a:avLst/>
                <a:gdLst>
                  <a:gd name="connsiteX0" fmla="*/ 3697645 w 3697645"/>
                  <a:gd name="connsiteY0" fmla="*/ 770123 h 6514619"/>
                  <a:gd name="connsiteX1" fmla="*/ 3697645 w 3697645"/>
                  <a:gd name="connsiteY1" fmla="*/ 4400406 h 6514619"/>
                  <a:gd name="connsiteX2" fmla="*/ 3257310 w 3697645"/>
                  <a:gd name="connsiteY2" fmla="*/ 6514619 h 6514619"/>
                  <a:gd name="connsiteX3" fmla="*/ 0 w 3697645"/>
                  <a:gd name="connsiteY3" fmla="*/ 0 h 651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7645" h="6514619">
                    <a:moveTo>
                      <a:pt x="3697645" y="770123"/>
                    </a:moveTo>
                    <a:lnTo>
                      <a:pt x="3697645" y="4400406"/>
                    </a:lnTo>
                    <a:lnTo>
                      <a:pt x="3257310" y="6514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5019832-C66A-4D4E-B77F-FA5767A3C4A0}"/>
                  </a:ext>
                </a:extLst>
              </p:cNvPr>
              <p:cNvSpPr/>
              <p:nvPr userDrawn="1"/>
            </p:nvSpPr>
            <p:spPr bwMode="auto">
              <a:xfrm rot="20894098">
                <a:off x="8747237" y="-377839"/>
                <a:ext cx="3111760" cy="5769046"/>
              </a:xfrm>
              <a:custGeom>
                <a:avLst/>
                <a:gdLst>
                  <a:gd name="connsiteX0" fmla="*/ 0 w 3111760"/>
                  <a:gd name="connsiteY0" fmla="*/ 0 h 5769046"/>
                  <a:gd name="connsiteX1" fmla="*/ 3111760 w 3111760"/>
                  <a:gd name="connsiteY1" fmla="*/ 648099 h 5769046"/>
                  <a:gd name="connsiteX2" fmla="*/ 3111760 w 3111760"/>
                  <a:gd name="connsiteY2" fmla="*/ 4678001 h 5769046"/>
                  <a:gd name="connsiteX3" fmla="*/ 2884523 w 3111760"/>
                  <a:gd name="connsiteY3" fmla="*/ 5769046 h 576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1760" h="5769046">
                    <a:moveTo>
                      <a:pt x="0" y="0"/>
                    </a:moveTo>
                    <a:lnTo>
                      <a:pt x="3111760" y="648099"/>
                    </a:lnTo>
                    <a:lnTo>
                      <a:pt x="3111760" y="4678001"/>
                    </a:lnTo>
                    <a:lnTo>
                      <a:pt x="2884523" y="576904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9C397B-9204-4319-AD50-0CCE2AC87657}"/>
                </a:ext>
              </a:extLst>
            </p:cNvPr>
            <p:cNvSpPr/>
            <p:nvPr userDrawn="1"/>
          </p:nvSpPr>
          <p:spPr bwMode="auto">
            <a:xfrm rot="20894098">
              <a:off x="9193522" y="-399296"/>
              <a:ext cx="3400489" cy="5009354"/>
            </a:xfrm>
            <a:custGeom>
              <a:avLst/>
              <a:gdLst>
                <a:gd name="connsiteX0" fmla="*/ 0 w 3400489"/>
                <a:gd name="connsiteY0" fmla="*/ 0 h 5009354"/>
                <a:gd name="connsiteX1" fmla="*/ 3400489 w 3400489"/>
                <a:gd name="connsiteY1" fmla="*/ 708233 h 5009354"/>
                <a:gd name="connsiteX2" fmla="*/ 2504677 w 3400489"/>
                <a:gd name="connsiteY2" fmla="*/ 5009354 h 500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0489" h="5009354">
                  <a:moveTo>
                    <a:pt x="0" y="0"/>
                  </a:moveTo>
                  <a:lnTo>
                    <a:pt x="3400489" y="708233"/>
                  </a:lnTo>
                  <a:lnTo>
                    <a:pt x="2504677" y="500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2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04800" y="6432778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latin typeface="+mn-lt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5376D9-F628-4247-8C66-12BE3FADD920}"/>
              </a:ext>
            </a:extLst>
          </p:cNvPr>
          <p:cNvGrpSpPr/>
          <p:nvPr userDrawn="1"/>
        </p:nvGrpSpPr>
        <p:grpSpPr>
          <a:xfrm>
            <a:off x="9067446" y="-403294"/>
            <a:ext cx="3987936" cy="5235436"/>
            <a:chOff x="9067446" y="-403294"/>
            <a:chExt cx="3987936" cy="52354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733E21-AA43-4D79-A26D-7092B7D959B7}"/>
                </a:ext>
              </a:extLst>
            </p:cNvPr>
            <p:cNvSpPr/>
            <p:nvPr userDrawn="1"/>
          </p:nvSpPr>
          <p:spPr bwMode="auto">
            <a:xfrm rot="20906540">
              <a:off x="9067446" y="-403294"/>
              <a:ext cx="3495972" cy="5235436"/>
            </a:xfrm>
            <a:custGeom>
              <a:avLst/>
              <a:gdLst>
                <a:gd name="connsiteX0" fmla="*/ 0 w 3495972"/>
                <a:gd name="connsiteY0" fmla="*/ 0 h 5235436"/>
                <a:gd name="connsiteX1" fmla="*/ 3495972 w 3495972"/>
                <a:gd name="connsiteY1" fmla="*/ 714929 h 5235436"/>
                <a:gd name="connsiteX2" fmla="*/ 3495972 w 3495972"/>
                <a:gd name="connsiteY2" fmla="*/ 940807 h 5235436"/>
                <a:gd name="connsiteX3" fmla="*/ 2617718 w 3495972"/>
                <a:gd name="connsiteY3" fmla="*/ 5235436 h 523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972" h="5235436">
                  <a:moveTo>
                    <a:pt x="0" y="0"/>
                  </a:moveTo>
                  <a:lnTo>
                    <a:pt x="3495972" y="714929"/>
                  </a:lnTo>
                  <a:lnTo>
                    <a:pt x="3495972" y="940807"/>
                  </a:lnTo>
                  <a:lnTo>
                    <a:pt x="2617718" y="5235436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DBE8D-35D6-4360-8628-41E3DFEF77E8}"/>
                </a:ext>
              </a:extLst>
            </p:cNvPr>
            <p:cNvSpPr/>
            <p:nvPr userDrawn="1"/>
          </p:nvSpPr>
          <p:spPr bwMode="auto">
            <a:xfrm rot="20906540">
              <a:off x="9315545" y="-363544"/>
              <a:ext cx="3141106" cy="4821054"/>
            </a:xfrm>
            <a:custGeom>
              <a:avLst/>
              <a:gdLst>
                <a:gd name="connsiteX0" fmla="*/ 0 w 3141106"/>
                <a:gd name="connsiteY0" fmla="*/ 0 h 4821054"/>
                <a:gd name="connsiteX1" fmla="*/ 3141106 w 3141106"/>
                <a:gd name="connsiteY1" fmla="*/ 642358 h 4821054"/>
                <a:gd name="connsiteX2" fmla="*/ 3141106 w 3141106"/>
                <a:gd name="connsiteY2" fmla="*/ 1248556 h 4821054"/>
                <a:gd name="connsiteX3" fmla="*/ 2410528 w 3141106"/>
                <a:gd name="connsiteY3" fmla="*/ 4821054 h 482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1106" h="4821054">
                  <a:moveTo>
                    <a:pt x="0" y="0"/>
                  </a:moveTo>
                  <a:lnTo>
                    <a:pt x="3141106" y="642358"/>
                  </a:lnTo>
                  <a:lnTo>
                    <a:pt x="3141106" y="1248556"/>
                  </a:lnTo>
                  <a:lnTo>
                    <a:pt x="2410528" y="4821054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4C87DB-DB3A-4CED-A3FB-336E9B4A8E76}"/>
                </a:ext>
              </a:extLst>
            </p:cNvPr>
            <p:cNvSpPr/>
            <p:nvPr userDrawn="1"/>
          </p:nvSpPr>
          <p:spPr bwMode="auto">
            <a:xfrm rot="20906540">
              <a:off x="9446742" y="-332588"/>
              <a:ext cx="2854102" cy="4603633"/>
            </a:xfrm>
            <a:custGeom>
              <a:avLst/>
              <a:gdLst>
                <a:gd name="connsiteX0" fmla="*/ 0 w 2854102"/>
                <a:gd name="connsiteY0" fmla="*/ 0 h 4603633"/>
                <a:gd name="connsiteX1" fmla="*/ 2854102 w 2854102"/>
                <a:gd name="connsiteY1" fmla="*/ 583666 h 4603633"/>
                <a:gd name="connsiteX2" fmla="*/ 2854102 w 2854102"/>
                <a:gd name="connsiteY2" fmla="*/ 1902983 h 4603633"/>
                <a:gd name="connsiteX3" fmla="*/ 2301817 w 2854102"/>
                <a:gd name="connsiteY3" fmla="*/ 4603633 h 460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102" h="4603633">
                  <a:moveTo>
                    <a:pt x="0" y="0"/>
                  </a:moveTo>
                  <a:lnTo>
                    <a:pt x="2854102" y="583666"/>
                  </a:lnTo>
                  <a:lnTo>
                    <a:pt x="2854102" y="1902983"/>
                  </a:lnTo>
                  <a:lnTo>
                    <a:pt x="2301817" y="460363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FE63A2-F6AB-425A-A093-9254560E3E44}"/>
                </a:ext>
              </a:extLst>
            </p:cNvPr>
            <p:cNvSpPr/>
            <p:nvPr userDrawn="1"/>
          </p:nvSpPr>
          <p:spPr bwMode="auto">
            <a:xfrm rot="20906540">
              <a:off x="9691446" y="-379368"/>
              <a:ext cx="3363936" cy="4180149"/>
            </a:xfrm>
            <a:custGeom>
              <a:avLst/>
              <a:gdLst>
                <a:gd name="connsiteX0" fmla="*/ 3274397 w 3363936"/>
                <a:gd name="connsiteY0" fmla="*/ 669616 h 4180149"/>
                <a:gd name="connsiteX1" fmla="*/ 3363936 w 3363936"/>
                <a:gd name="connsiteY1" fmla="*/ 687927 h 4180149"/>
                <a:gd name="connsiteX2" fmla="*/ 3363936 w 3363936"/>
                <a:gd name="connsiteY2" fmla="*/ 687927 h 4180149"/>
                <a:gd name="connsiteX3" fmla="*/ 0 w 3363936"/>
                <a:gd name="connsiteY3" fmla="*/ 0 h 4180149"/>
                <a:gd name="connsiteX4" fmla="*/ 2826703 w 3363936"/>
                <a:gd name="connsiteY4" fmla="*/ 578063 h 4180149"/>
                <a:gd name="connsiteX5" fmla="*/ 2090074 w 3363936"/>
                <a:gd name="connsiteY5" fmla="*/ 4180149 h 418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936" h="4180149">
                  <a:moveTo>
                    <a:pt x="3274397" y="669616"/>
                  </a:moveTo>
                  <a:lnTo>
                    <a:pt x="3363936" y="687927"/>
                  </a:lnTo>
                  <a:lnTo>
                    <a:pt x="3363936" y="687927"/>
                  </a:lnTo>
                  <a:close/>
                  <a:moveTo>
                    <a:pt x="0" y="0"/>
                  </a:moveTo>
                  <a:lnTo>
                    <a:pt x="2826703" y="578063"/>
                  </a:lnTo>
                  <a:lnTo>
                    <a:pt x="2090074" y="4180149"/>
                  </a:lnTo>
                  <a:close/>
                </a:path>
              </a:pathLst>
            </a:custGeom>
            <a:solidFill>
              <a:srgbClr val="EAEAEA"/>
            </a:solidFill>
            <a:ln>
              <a:solidFill>
                <a:srgbClr val="EAEAE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9F3596-5FAB-4903-AFA6-334D4BFC3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7180" y="294640"/>
            <a:ext cx="2997420" cy="3021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84EF8B-FCC6-4EF0-B059-A1C994F4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580571"/>
            <a:ext cx="11586711" cy="472128"/>
          </a:xfrm>
        </p:spPr>
        <p:txBody>
          <a:bodyPr anchor="ctr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37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AB8F90-D3FB-4117-A8AC-FD4BA84FC5FD}"/>
              </a:ext>
            </a:extLst>
          </p:cNvPr>
          <p:cNvGrpSpPr/>
          <p:nvPr userDrawn="1"/>
        </p:nvGrpSpPr>
        <p:grpSpPr>
          <a:xfrm>
            <a:off x="301625" y="300331"/>
            <a:ext cx="1366439" cy="292608"/>
            <a:chOff x="584200" y="586081"/>
            <a:chExt cx="1366439" cy="292608"/>
          </a:xfrm>
        </p:grpSpPr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FFB34C14-D7F5-43B6-B62E-B7DB98EF2B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3"/>
            <a:stretch/>
          </p:blipFill>
          <p:spPr bwMode="black">
            <a:xfrm>
              <a:off x="935830" y="586081"/>
              <a:ext cx="1014809" cy="292608"/>
            </a:xfrm>
            <a:prstGeom prst="rect">
              <a:avLst/>
            </a:prstGeom>
          </p:spPr>
        </p:pic>
        <p:pic>
          <p:nvPicPr>
            <p:cNvPr id="11" name="MS logo gray - EMF" descr="Microsoft logo, gray text version">
              <a:extLst>
                <a:ext uri="{FF2B5EF4-FFF2-40B4-BE49-F238E27FC236}">
                  <a16:creationId xmlns:a16="http://schemas.microsoft.com/office/drawing/2014/main" id="{8D24DCC6-CA2B-4A84-84EF-6070BA63F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61"/>
            <a:stretch/>
          </p:blipFill>
          <p:spPr bwMode="black">
            <a:xfrm>
              <a:off x="584200" y="586081"/>
              <a:ext cx="332581" cy="292608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3668D4-0EC9-4663-97CF-5654D0E2BB4F}"/>
              </a:ext>
            </a:extLst>
          </p:cNvPr>
          <p:cNvSpPr/>
          <p:nvPr userDrawn="1"/>
        </p:nvSpPr>
        <p:spPr bwMode="auto">
          <a:xfrm>
            <a:off x="9855199" y="1"/>
            <a:ext cx="2336800" cy="5783944"/>
          </a:xfrm>
          <a:custGeom>
            <a:avLst/>
            <a:gdLst>
              <a:gd name="connsiteX0" fmla="*/ 0 w 3234223"/>
              <a:gd name="connsiteY0" fmla="*/ 0 h 6468445"/>
              <a:gd name="connsiteX1" fmla="*/ 3234223 w 3234223"/>
              <a:gd name="connsiteY1" fmla="*/ 0 h 6468445"/>
              <a:gd name="connsiteX2" fmla="*/ 3234223 w 3234223"/>
              <a:gd name="connsiteY2" fmla="*/ 6468445 h 646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4223" h="6468445">
                <a:moveTo>
                  <a:pt x="0" y="0"/>
                </a:moveTo>
                <a:lnTo>
                  <a:pt x="3234223" y="0"/>
                </a:lnTo>
                <a:lnTo>
                  <a:pt x="3234223" y="6468445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7FA5EF-7D3F-4029-B931-6BF7C834C4BC}"/>
              </a:ext>
            </a:extLst>
          </p:cNvPr>
          <p:cNvSpPr/>
          <p:nvPr userDrawn="1"/>
        </p:nvSpPr>
        <p:spPr bwMode="auto">
          <a:xfrm>
            <a:off x="10085912" y="1"/>
            <a:ext cx="2106087" cy="5212895"/>
          </a:xfrm>
          <a:custGeom>
            <a:avLst/>
            <a:gdLst>
              <a:gd name="connsiteX0" fmla="*/ 0 w 2914908"/>
              <a:gd name="connsiteY0" fmla="*/ 0 h 5829815"/>
              <a:gd name="connsiteX1" fmla="*/ 2914908 w 2914908"/>
              <a:gd name="connsiteY1" fmla="*/ 0 h 5829815"/>
              <a:gd name="connsiteX2" fmla="*/ 2914908 w 2914908"/>
              <a:gd name="connsiteY2" fmla="*/ 5829815 h 582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908" h="5829815">
                <a:moveTo>
                  <a:pt x="0" y="0"/>
                </a:moveTo>
                <a:lnTo>
                  <a:pt x="2914908" y="0"/>
                </a:lnTo>
                <a:lnTo>
                  <a:pt x="2914908" y="5829815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134B34-0AA4-4D29-BD5F-C692B4755F2A}"/>
              </a:ext>
            </a:extLst>
          </p:cNvPr>
          <p:cNvSpPr/>
          <p:nvPr userDrawn="1"/>
        </p:nvSpPr>
        <p:spPr bwMode="auto">
          <a:xfrm>
            <a:off x="10189002" y="0"/>
            <a:ext cx="2002996" cy="4957729"/>
          </a:xfrm>
          <a:custGeom>
            <a:avLst/>
            <a:gdLst>
              <a:gd name="connsiteX0" fmla="*/ 0 w 2772226"/>
              <a:gd name="connsiteY0" fmla="*/ 0 h 5544452"/>
              <a:gd name="connsiteX1" fmla="*/ 2772226 w 2772226"/>
              <a:gd name="connsiteY1" fmla="*/ 0 h 5544452"/>
              <a:gd name="connsiteX2" fmla="*/ 2772226 w 2772226"/>
              <a:gd name="connsiteY2" fmla="*/ 5544452 h 554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2226" h="5544452">
                <a:moveTo>
                  <a:pt x="0" y="0"/>
                </a:moveTo>
                <a:lnTo>
                  <a:pt x="2772226" y="0"/>
                </a:lnTo>
                <a:lnTo>
                  <a:pt x="2772226" y="5544452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D952E4-9E19-4325-9F2F-DAAA8006CE5B}"/>
              </a:ext>
            </a:extLst>
          </p:cNvPr>
          <p:cNvCxnSpPr/>
          <p:nvPr userDrawn="1"/>
        </p:nvCxnSpPr>
        <p:spPr>
          <a:xfrm>
            <a:off x="9448800" y="-101600"/>
            <a:ext cx="1270000" cy="3131595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68D090-B799-457F-AB9C-3E81D512D075}"/>
              </a:ext>
            </a:extLst>
          </p:cNvPr>
          <p:cNvCxnSpPr/>
          <p:nvPr userDrawn="1"/>
        </p:nvCxnSpPr>
        <p:spPr>
          <a:xfrm>
            <a:off x="10578367" y="2182902"/>
            <a:ext cx="1270000" cy="3131595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4301D9-BB0D-4CCB-80D8-E30463BC9972}"/>
              </a:ext>
            </a:extLst>
          </p:cNvPr>
          <p:cNvCxnSpPr>
            <a:cxnSpLocks/>
          </p:cNvCxnSpPr>
          <p:nvPr userDrawn="1"/>
        </p:nvCxnSpPr>
        <p:spPr>
          <a:xfrm>
            <a:off x="10072008" y="-751980"/>
            <a:ext cx="807717" cy="2014296"/>
          </a:xfrm>
          <a:prstGeom prst="line">
            <a:avLst/>
          </a:prstGeom>
          <a:ln w="12700" cap="rnd">
            <a:solidFill>
              <a:srgbClr val="74277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D70DE4D9-7154-44B7-AEBD-61AE92911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04800" y="30480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11705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021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849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698372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698500"/>
            <a:ext cx="11586711" cy="67170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58F08C-E145-410B-B71F-F971408D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701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933" r:id="rId3"/>
    <p:sldLayoutId id="2147483926" r:id="rId4"/>
    <p:sldLayoutId id="2147483931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666" r:id="rId27"/>
    <p:sldLayoutId id="2147483680" r:id="rId28"/>
    <p:sldLayoutId id="2147483932" r:id="rId29"/>
    <p:sldLayoutId id="2147483935" r:id="rId30"/>
    <p:sldLayoutId id="2147483930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 pos="192" userDrawn="1">
          <p15:clr>
            <a:srgbClr val="F26B43"/>
          </p15:clr>
        </p15:guide>
        <p15:guide id="42" pos="7488" userDrawn="1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192" userDrawn="1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52.w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10" Type="http://schemas.openxmlformats.org/officeDocument/2006/relationships/image" Target="../media/image67.png"/><Relationship Id="rId4" Type="http://schemas.openxmlformats.org/officeDocument/2006/relationships/image" Target="../media/image62.wmf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4.wmf"/><Relationship Id="rId4" Type="http://schemas.openxmlformats.org/officeDocument/2006/relationships/image" Target="../media/image7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IADSurve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PowerAppsStories" TargetMode="External"/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11" Type="http://schemas.openxmlformats.org/officeDocument/2006/relationships/hyperlink" Target="http://aka.ms/HeathrowVideo" TargetMode="External"/><Relationship Id="rId5" Type="http://schemas.openxmlformats.org/officeDocument/2006/relationships/hyperlink" Target="http://aka.ms/flow-resources" TargetMode="External"/><Relationship Id="rId10" Type="http://schemas.openxmlformats.org/officeDocument/2006/relationships/hyperlink" Target="http://aka.ms/ArrivaVideo" TargetMode="External"/><Relationship Id="rId4" Type="http://schemas.openxmlformats.org/officeDocument/2006/relationships/hyperlink" Target="http://aka.ms/powerapps-resources" TargetMode="External"/><Relationship Id="rId9" Type="http://schemas.openxmlformats.org/officeDocument/2006/relationships/hyperlink" Target="http://aka.ms/GJPepsiVide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aka.ms/appinaday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6.wmf"/><Relationship Id="rId7" Type="http://schemas.openxmlformats.org/officeDocument/2006/relationships/hyperlink" Target="https://make.powerapp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wmf"/><Relationship Id="rId11" Type="http://schemas.openxmlformats.org/officeDocument/2006/relationships/image" Target="../media/image39.png"/><Relationship Id="rId5" Type="http://schemas.openxmlformats.org/officeDocument/2006/relationships/hyperlink" Target="http://aka.ms/Office365E5Trial" TargetMode="External"/><Relationship Id="rId10" Type="http://schemas.openxmlformats.org/officeDocument/2006/relationships/hyperlink" Target="https://aka.ms/powerappsandroid" TargetMode="External"/><Relationship Id="rId4" Type="http://schemas.openxmlformats.org/officeDocument/2006/relationships/hyperlink" Target="https://powerapps.microsoft.com/pricing/" TargetMode="External"/><Relationship Id="rId9" Type="http://schemas.openxmlformats.org/officeDocument/2006/relationships/hyperlink" Target="https://aka.ms/PowerAppsiO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admin.powerapp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25489B-3FBC-4024-A346-76A7BFA7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10528"/>
            <a:ext cx="10944225" cy="179310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IN" sz="5400" dirty="0">
                <a:solidFill>
                  <a:srgbClr val="742774"/>
                </a:solidFill>
              </a:rPr>
              <a:t>App in a Day</a:t>
            </a:r>
            <a:br>
              <a:rPr lang="en-IN" sz="5400" dirty="0">
                <a:solidFill>
                  <a:srgbClr val="742774"/>
                </a:solidFill>
              </a:rPr>
            </a:br>
            <a:r>
              <a:rPr lang="en-IN" sz="4000" dirty="0">
                <a:solidFill>
                  <a:srgbClr val="742774"/>
                </a:solidFill>
              </a:rPr>
              <a:t>Microsoft Power Platform</a:t>
            </a:r>
            <a:endParaRPr lang="en-IN" sz="5400" dirty="0">
              <a:solidFill>
                <a:srgbClr val="742774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E4D510-0B96-4384-9E18-F0435F49A580}"/>
              </a:ext>
            </a:extLst>
          </p:cNvPr>
          <p:cNvSpPr txBox="1">
            <a:spLocks/>
          </p:cNvSpPr>
          <p:nvPr/>
        </p:nvSpPr>
        <p:spPr>
          <a:xfrm>
            <a:off x="304800" y="4398919"/>
            <a:ext cx="4544413" cy="13855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Apps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Automate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Common Data Service</a:t>
            </a:r>
          </a:p>
        </p:txBody>
      </p:sp>
    </p:spTree>
    <p:extLst>
      <p:ext uri="{BB962C8B-B14F-4D97-AF65-F5344CB8AC3E}">
        <p14:creationId xmlns:p14="http://schemas.microsoft.com/office/powerpoint/2010/main" val="2988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6DC36F-643B-4380-A337-957CF4473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2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88250F-9396-446C-9598-7B9318D965EA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2: Microsoft Common Data Service</a:t>
            </a:r>
          </a:p>
        </p:txBody>
      </p:sp>
    </p:spTree>
    <p:extLst>
      <p:ext uri="{BB962C8B-B14F-4D97-AF65-F5344CB8AC3E}">
        <p14:creationId xmlns:p14="http://schemas.microsoft.com/office/powerpoint/2010/main" val="6478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8820B6-B2B9-41C8-BDC3-9B058E38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55549B7A-A7F7-42CF-9CCD-16D78EFA2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8CCEA26-BABB-4A52-B2F6-065226A6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8" name="Title 6">
            <a:extLst>
              <a:ext uri="{FF2B5EF4-FFF2-40B4-BE49-F238E27FC236}">
                <a16:creationId xmlns:a16="http://schemas.microsoft.com/office/drawing/2014/main" id="{D5034937-E1DD-4795-9018-D59EB8C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/>
              <a:t>Module 2: Learning objectives</a:t>
            </a:r>
          </a:p>
        </p:txBody>
      </p:sp>
      <p:pic>
        <p:nvPicPr>
          <p:cNvPr id="6" name="Picture 5" descr="Icon of a database">
            <a:extLst>
              <a:ext uri="{FF2B5EF4-FFF2-40B4-BE49-F238E27FC236}">
                <a16:creationId xmlns:a16="http://schemas.microsoft.com/office/drawing/2014/main" id="{82195D01-BC11-496B-AD99-BE9C69A4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9724"/>
            <a:ext cx="536448" cy="536448"/>
          </a:xfrm>
          <a:prstGeom prst="rect">
            <a:avLst/>
          </a:prstGeom>
        </p:spPr>
      </p:pic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3B3EF95D-0F5D-49EF-BC86-DC8A244C3E36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Provision a database</a:t>
            </a:r>
          </a:p>
        </p:txBody>
      </p:sp>
      <p:pic>
        <p:nvPicPr>
          <p:cNvPr id="12" name="Picture 11" descr="Icon of a gear">
            <a:extLst>
              <a:ext uri="{FF2B5EF4-FFF2-40B4-BE49-F238E27FC236}">
                <a16:creationId xmlns:a16="http://schemas.microsoft.com/office/drawing/2014/main" id="{7035615F-CD13-4E8E-9647-2B89F1E3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17924"/>
            <a:ext cx="536448" cy="536448"/>
          </a:xfrm>
          <a:prstGeom prst="rect">
            <a:avLst/>
          </a:prstGeom>
        </p:spPr>
      </p:pic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5140BAFF-BA45-46D1-B6FB-705A0E3A13BF}"/>
              </a:ext>
            </a:extLst>
          </p:cNvPr>
          <p:cNvSpPr txBox="1">
            <a:spLocks/>
          </p:cNvSpPr>
          <p:nvPr/>
        </p:nvSpPr>
        <p:spPr>
          <a:xfrm>
            <a:off x="1131715" y="24595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C9FA8-EB31-4C15-B18D-033AAF40B980}"/>
              </a:ext>
            </a:extLst>
          </p:cNvPr>
          <p:cNvSpPr/>
          <p:nvPr/>
        </p:nvSpPr>
        <p:spPr>
          <a:xfrm>
            <a:off x="1131715" y="2951947"/>
            <a:ext cx="3973685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Get familiar with standard entities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custom entity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Customize entity fields and option sets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calculated fields</a:t>
            </a: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EFB5DDDE-B836-4575-8599-4E007F6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246724"/>
            <a:ext cx="536448" cy="536448"/>
          </a:xfrm>
          <a:prstGeom prst="rect">
            <a:avLst/>
          </a:prstGeom>
        </p:spPr>
      </p:pic>
      <p:sp>
        <p:nvSpPr>
          <p:cNvPr id="151" name="Text Placeholder 3">
            <a:extLst>
              <a:ext uri="{FF2B5EF4-FFF2-40B4-BE49-F238E27FC236}">
                <a16:creationId xmlns:a16="http://schemas.microsoft.com/office/drawing/2014/main" id="{3ABC3A94-4D95-4C77-A4ED-4F2187A85BE8}"/>
              </a:ext>
            </a:extLst>
          </p:cNvPr>
          <p:cNvSpPr txBox="1">
            <a:spLocks/>
          </p:cNvSpPr>
          <p:nvPr/>
        </p:nvSpPr>
        <p:spPr>
          <a:xfrm>
            <a:off x="1131715" y="4288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canvas app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267CC1-7136-4F3E-A5AF-4D3F8A3AAA0F}"/>
              </a:ext>
            </a:extLst>
          </p:cNvPr>
          <p:cNvSpPr/>
          <p:nvPr/>
        </p:nvSpPr>
        <p:spPr>
          <a:xfrm>
            <a:off x="1131715" y="4780747"/>
            <a:ext cx="496428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canvas app form control to save data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Office365 connector to get user’s manager info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Configure canvas app settings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Save and share a canvas app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a canvas app on a mobile device</a:t>
            </a:r>
          </a:p>
        </p:txBody>
      </p:sp>
      <p:grpSp>
        <p:nvGrpSpPr>
          <p:cNvPr id="158" name="Group 157" descr="A screenshot of a PowerApps page">
            <a:extLst>
              <a:ext uri="{FF2B5EF4-FFF2-40B4-BE49-F238E27FC236}">
                <a16:creationId xmlns:a16="http://schemas.microsoft.com/office/drawing/2014/main" id="{5D670134-28D5-4277-8B18-0EDAC10FE12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F58E18D-C675-485F-83E5-C1C9BA73FE9E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42876D6-45C6-4DAD-9984-016F67327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2" name="Picture 161" descr="A screenshot of a PowerApps page">
                <a:extLst>
                  <a:ext uri="{FF2B5EF4-FFF2-40B4-BE49-F238E27FC236}">
                    <a16:creationId xmlns:a16="http://schemas.microsoft.com/office/drawing/2014/main" id="{4B1EEF21-D12B-481E-93A1-3FD530EBF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0132"/>
              <a:stretch/>
            </p:blipFill>
            <p:spPr>
              <a:xfrm>
                <a:off x="8288735" y="1305903"/>
                <a:ext cx="3484166" cy="1956255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B48564F-125E-4B96-BF37-538E9D930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 descr="Screenshot of a Device Ordering App webpage">
            <a:extLst>
              <a:ext uri="{FF2B5EF4-FFF2-40B4-BE49-F238E27FC236}">
                <a16:creationId xmlns:a16="http://schemas.microsoft.com/office/drawing/2014/main" id="{2CD0153F-B1F2-4139-9B44-8AA656E8246B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7" name="Picture 6" descr="Screenshot of a Device Ordering App webpage">
              <a:extLst>
                <a:ext uri="{FF2B5EF4-FFF2-40B4-BE49-F238E27FC236}">
                  <a16:creationId xmlns:a16="http://schemas.microsoft.com/office/drawing/2014/main" id="{44908F85-3375-4EB5-92D6-FD88FB8B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4" y="3931514"/>
              <a:ext cx="3466979" cy="2064538"/>
            </a:xfrm>
            <a:prstGeom prst="rect">
              <a:avLst/>
            </a:prstGeom>
          </p:spPr>
        </p:pic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477094B-2347-4ADB-8466-128918141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FC4D47-2592-4A12-8815-1D900A28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481166" cy="901628"/>
            <a:chOff x="7363808" y="97077"/>
            <a:chExt cx="4481166" cy="901628"/>
          </a:xfrm>
        </p:grpSpPr>
        <p:grpSp>
          <p:nvGrpSpPr>
            <p:cNvPr id="13" name="Group 12" descr="A breadcrumb of CDS for Apps&#10;">
              <a:extLst>
                <a:ext uri="{FF2B5EF4-FFF2-40B4-BE49-F238E27FC236}">
                  <a16:creationId xmlns:a16="http://schemas.microsoft.com/office/drawing/2014/main" id="{077B70C9-4B91-477D-8C45-993F4CA8556A}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893DEEF-4383-403C-95FC-5E466E5AC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1F3ECBE-2910-4055-BD83-EBB3DF7DA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59492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76A2FA-4227-4F0E-BA4B-5BE3218FA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921846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10" descr="an icon of a hand offering services">
                <a:extLst>
                  <a:ext uri="{FF2B5EF4-FFF2-40B4-BE49-F238E27FC236}">
                    <a16:creationId xmlns:a16="http://schemas.microsoft.com/office/drawing/2014/main" id="{0A6948C9-15AA-4206-8758-8CB0D88F0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511" y="325535"/>
                <a:ext cx="418102" cy="44471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F3C4B41-AD7B-4C46-9CA5-990F2F10172F}"/>
                  </a:ext>
                </a:extLst>
              </p:cNvPr>
              <p:cNvSpPr/>
              <p:nvPr/>
            </p:nvSpPr>
            <p:spPr>
              <a:xfrm>
                <a:off x="8665716" y="337079"/>
                <a:ext cx="583692" cy="42162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Common Data Service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4F25DB-44EF-41CA-844F-AC394CCB4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BE97A3-9E5F-4E8F-96CD-B14E70D52E89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2C28A00-6691-4FAC-9507-C42814CE0F1D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E49288E-FB45-430B-95AC-3C4AC5727F52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1DD4B87-828C-4F18-B251-ADC7FA05CF5F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8A6301-E812-4E0A-BF06-79391FDEF516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6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8FDD7AD9-3373-4A27-BFBE-A61963E91E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65B719-E35C-486E-8E1D-9155A6814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0F0499-A290-46CA-AFDD-A835A14E0BC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53B7D67-BD69-4880-A1B5-74D5CFE46FE6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7C73482-E3BB-4061-AE73-B66EA65A3043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9406FA2-F925-4670-8A32-A91753EB1008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BF83572-E795-4D5D-A551-B67CB0CC4B10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0" name="Graphic 217">
                  <a:extLst>
                    <a:ext uri="{FF2B5EF4-FFF2-40B4-BE49-F238E27FC236}">
                      <a16:creationId xmlns:a16="http://schemas.microsoft.com/office/drawing/2014/main" id="{B5546DB8-C642-436D-87D7-5E2CFF4EF959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0DFB93-A8E6-4DCF-8E4A-217033AD0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73ACC5-2045-47BB-90E3-6607C2BC806E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F3FD78A-86C4-4E22-9415-713201DDCB31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B790EEF-1DF0-45E8-A150-D89BD231B2FC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57F6198-9ACA-432B-956A-4C83F4B20F26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4EE2553-A626-48B9-A08C-658AFA2BE958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CB377E8-CAE5-46EF-A513-694F28E55118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9E309DE1-0F8B-4765-A5B9-56B14A6ACFFA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CCD373D-6C0C-4B37-9C82-8CD177424D52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5BE274-13B6-471E-A9B6-FBAA04AF2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7BB9EB-9339-47EE-BCCF-682230C91EF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864580-4992-431B-9B79-6E2567191B8E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7A1B41B-BEB4-42FC-A9E5-3E8B3C0D6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60103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3B6B088-E083-44AF-ACDC-0019C95D2FDD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B86C39-16D1-44B9-84A4-BF55B5F659D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4158E2-A1F5-40BE-95CA-442D59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34149" y="97077"/>
              <a:ext cx="1084871" cy="901628"/>
              <a:chOff x="7415641" y="1662519"/>
              <a:chExt cx="985138" cy="81874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ED8C616-F93E-403A-A55C-7FD38275EE38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88A1A3E-C6D4-4440-B68C-AF2929483AC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267BC08-126A-41C6-AA42-435F08BF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51FC71-E6E8-4510-9346-DBC49F8ADA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664C16-CBEB-466F-8906-DB28AA44E883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3: Power Apps Model-driven App</a:t>
            </a:r>
          </a:p>
        </p:txBody>
      </p:sp>
    </p:spTree>
    <p:extLst>
      <p:ext uri="{BB962C8B-B14F-4D97-AF65-F5344CB8AC3E}">
        <p14:creationId xmlns:p14="http://schemas.microsoft.com/office/powerpoint/2010/main" val="16961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4DA40A1-93F6-4CDD-8925-7CE31A5F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97FDD7F-19C8-47E7-BCC1-E33495A5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947A6-2409-49DD-8F1E-5172BC5C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B5FAD2-D1B0-4DE4-BADA-D085F11F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B0EE32BD-5592-43FE-BDDD-65E30DEF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3: Learning objectives</a:t>
            </a:r>
          </a:p>
        </p:txBody>
      </p:sp>
      <p:pic>
        <p:nvPicPr>
          <p:cNvPr id="9" name="Picture 8" descr="Icon of flow model">
            <a:extLst>
              <a:ext uri="{FF2B5EF4-FFF2-40B4-BE49-F238E27FC236}">
                <a16:creationId xmlns:a16="http://schemas.microsoft.com/office/drawing/2014/main" id="{66D6715C-F6EE-4A98-A88C-7E8BCCFB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836899"/>
            <a:ext cx="536448" cy="536448"/>
          </a:xfrm>
          <a:prstGeom prst="rect">
            <a:avLst/>
          </a:prstGeom>
        </p:spPr>
      </p:pic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DCDAF602-98CB-456C-B9B7-A5C841F60F3F}"/>
              </a:ext>
            </a:extLst>
          </p:cNvPr>
          <p:cNvSpPr txBox="1">
            <a:spLocks/>
          </p:cNvSpPr>
          <p:nvPr/>
        </p:nvSpPr>
        <p:spPr>
          <a:xfrm>
            <a:off x="1131715" y="1874630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it-IT" sz="1800" dirty="0">
                <a:solidFill>
                  <a:schemeClr val="tx1"/>
                </a:solidFill>
                <a:latin typeface="+mn-lt"/>
              </a:rPr>
              <a:t>Create a standalone Model-driven app</a:t>
            </a:r>
          </a:p>
        </p:txBody>
      </p:sp>
      <p:pic>
        <p:nvPicPr>
          <p:cNvPr id="12" name="Picture 11" descr="Icon of a pen written on a paper">
            <a:extLst>
              <a:ext uri="{FF2B5EF4-FFF2-40B4-BE49-F238E27FC236}">
                <a16:creationId xmlns:a16="http://schemas.microsoft.com/office/drawing/2014/main" id="{3BE850F3-7736-45C8-BFA2-51A61027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991950"/>
            <a:ext cx="536448" cy="536448"/>
          </a:xfrm>
          <a:prstGeom prst="rect">
            <a:avLst/>
          </a:prstGeom>
        </p:spPr>
      </p:pic>
      <p:sp>
        <p:nvSpPr>
          <p:cNvPr id="121" name="Text Placeholder 3 - 1">
            <a:extLst>
              <a:ext uri="{FF2B5EF4-FFF2-40B4-BE49-F238E27FC236}">
                <a16:creationId xmlns:a16="http://schemas.microsoft.com/office/drawing/2014/main" id="{6A8078B0-A5E2-4659-8B60-6B0CFD75401B}"/>
              </a:ext>
            </a:extLst>
          </p:cNvPr>
          <p:cNvSpPr txBox="1">
            <a:spLocks/>
          </p:cNvSpPr>
          <p:nvPr/>
        </p:nvSpPr>
        <p:spPr>
          <a:xfrm>
            <a:off x="1131715" y="302968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Customize forms for the Model-driven app</a:t>
            </a:r>
          </a:p>
        </p:txBody>
      </p:sp>
      <p:pic>
        <p:nvPicPr>
          <p:cNvPr id="16" name="Picture 15" descr="Icon of a process flow">
            <a:extLst>
              <a:ext uri="{FF2B5EF4-FFF2-40B4-BE49-F238E27FC236}">
                <a16:creationId xmlns:a16="http://schemas.microsoft.com/office/drawing/2014/main" id="{14983F76-4B60-41C6-9D11-30FC61E4D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139224"/>
            <a:ext cx="536448" cy="536448"/>
          </a:xfrm>
          <a:prstGeom prst="rect">
            <a:avLst/>
          </a:prstGeom>
        </p:spPr>
      </p:pic>
      <p:sp>
        <p:nvSpPr>
          <p:cNvPr id="129" name="Text Placeholder 3 - 2">
            <a:extLst>
              <a:ext uri="{FF2B5EF4-FFF2-40B4-BE49-F238E27FC236}">
                <a16:creationId xmlns:a16="http://schemas.microsoft.com/office/drawing/2014/main" id="{B9AA3FC9-A708-45A5-A21D-F9BE9F7D9754}"/>
              </a:ext>
            </a:extLst>
          </p:cNvPr>
          <p:cNvSpPr txBox="1">
            <a:spLocks/>
          </p:cNvSpPr>
          <p:nvPr/>
        </p:nvSpPr>
        <p:spPr>
          <a:xfrm>
            <a:off x="1131715" y="4173067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Create a Business Process Flow</a:t>
            </a:r>
          </a:p>
        </p:txBody>
      </p:sp>
      <p:grpSp>
        <p:nvGrpSpPr>
          <p:cNvPr id="141" name="Group 140" descr="A screenshot of Active Device Orders webpage">
            <a:extLst>
              <a:ext uri="{FF2B5EF4-FFF2-40B4-BE49-F238E27FC236}">
                <a16:creationId xmlns:a16="http://schemas.microsoft.com/office/drawing/2014/main" id="{08AC69FB-1C26-4603-8C87-9BA80CC9E734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DE77753-F48C-404E-8E58-210B153C126B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20797C6-8D3A-4E18-9768-43A2B754E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5" name="Picture 144" descr="A screenshot of Active Device Orders webpage">
                <a:extLst>
                  <a:ext uri="{FF2B5EF4-FFF2-40B4-BE49-F238E27FC236}">
                    <a16:creationId xmlns:a16="http://schemas.microsoft.com/office/drawing/2014/main" id="{FFD25DF6-936C-4E50-9735-906C9073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332" y="1305903"/>
                <a:ext cx="3465115" cy="189768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EC58E09-C499-4951-BF5F-725E11813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Device Orders webpage">
            <a:extLst>
              <a:ext uri="{FF2B5EF4-FFF2-40B4-BE49-F238E27FC236}">
                <a16:creationId xmlns:a16="http://schemas.microsoft.com/office/drawing/2014/main" id="{3E0F9012-EBD1-4E02-A9E0-B3323497BE84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5" name="Picture 4" descr="A screenshot of Device Orders webpage">
              <a:extLst>
                <a:ext uri="{FF2B5EF4-FFF2-40B4-BE49-F238E27FC236}">
                  <a16:creationId xmlns:a16="http://schemas.microsoft.com/office/drawing/2014/main" id="{E7FACB66-DE0D-41E6-B06C-E654F51E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5112" y="3939095"/>
              <a:ext cx="3447788" cy="2053111"/>
            </a:xfrm>
            <a:prstGeom prst="rect">
              <a:avLst/>
            </a:prstGeom>
          </p:spPr>
        </p:pic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2590A5-1FD7-4A64-99E9-B6AFDB131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BB28F-4D65-4A65-BB43-E0533E2B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575780" cy="901628"/>
            <a:chOff x="7363808" y="97077"/>
            <a:chExt cx="4575780" cy="901628"/>
          </a:xfrm>
        </p:grpSpPr>
        <p:grpSp>
          <p:nvGrpSpPr>
            <p:cNvPr id="75" name="Group 74" descr="A breadcrumb of Model-driven App&#10;">
              <a:extLst>
                <a:ext uri="{FF2B5EF4-FFF2-40B4-BE49-F238E27FC236}">
                  <a16:creationId xmlns:a16="http://schemas.microsoft.com/office/drawing/2014/main" id="{4EC94E7B-0E94-486A-AB22-34D777D64621}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89B9B0-8D5A-4A75-A00B-800B3E515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0EB8AD-A58D-48FE-AF9B-6F30FD5CDF32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502D796-D3B7-4665-BEC6-F1E1A01DFE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70FD0ED-0861-4DC9-AD47-E09B977113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Rectangle 79" descr="Model-&#10;driven&#10;App&#10;">
                  <a:extLst>
                    <a:ext uri="{FF2B5EF4-FFF2-40B4-BE49-F238E27FC236}">
                      <a16:creationId xmlns:a16="http://schemas.microsoft.com/office/drawing/2014/main" id="{4DBBD497-2502-4536-BDDB-98D2CE05F596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81" name="Graphic 217" descr="an icon of app model">
                  <a:extLst>
                    <a:ext uri="{FF2B5EF4-FFF2-40B4-BE49-F238E27FC236}">
                      <a16:creationId xmlns:a16="http://schemas.microsoft.com/office/drawing/2014/main" id="{26846531-64F5-48EC-A421-BBBB5476341B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CC183B-7B54-40D3-ABBF-11268E6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8CBEF6C-ACAD-49B6-87F9-F95AD0C5E4E1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EFE076-FD3E-46C4-AA0C-6AA57B6043C4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1DCB5CB-83E8-42B6-B57C-E17BBACE6ADF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A62A5B-5C44-4DC8-B441-D5BB5E947292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BFA7DC-B648-42C0-9BBB-EA1435F2611D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2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044CED86-9284-4BDB-9F3B-7FD1FCFF5A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671E97-998F-4539-A19E-EB80D519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2B1A1BD-EB3A-40C9-AED0-D3E4B3A236F4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4093E3-5EED-4EAB-9C95-197C292314A2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A9880A3-7C83-4DE5-A36D-6D7CBF9CBE67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61D387E-A2E4-42FA-8E06-1B3783C3CD04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2DAB61-BEB7-4D55-BC5C-CD6C6F89F24D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Common Data Service</a:t>
                  </a: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9E1ACB6-D491-4967-9B23-1FB3AAEEDE1F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E69508A-F876-4DB8-BFB3-546F279D48B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2C93BCB-7F3F-4B7C-82F0-DE1AA6C11146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6A62E2B-2908-474F-83CF-1AD6E7C8BAD2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BBA3DD4F-115A-4A71-A6BB-0FC87F909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C69356-E85A-4ED9-A02A-EF0236588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02465CB-11B2-496D-9B8F-69A42F6E9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B9CDA2-346C-4F04-9F59-68DC6BEA08F7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E9E196-C172-4E18-A203-F97B56060246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5BE4ACD-8B02-4C38-9399-A9C0DC46D31E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1E9523F-389B-4E4F-BE3C-8CF4A3B0A8D5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96AD2E3-751F-448F-9116-49F2CDB13052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22A1884-28F2-4F23-974E-5C32B355A890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DC1BBDE-A23A-471D-9BBC-301CA3D49DA9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E34A0907-25E5-43DD-A744-EA73A08815C9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D4FB7-34AD-4132-93A3-B3CE8AC74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67059" y="109538"/>
              <a:ext cx="117252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1D212B-CCB6-47D7-A1CC-714540AEE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EA17D7-C34E-4E23-8F8B-B4183D93904A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35AED4B-5B86-489A-A214-273E6BBF93D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865128-67D1-4162-991F-D0F48124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44761" y="98956"/>
              <a:ext cx="1134428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03928-F501-4A7A-818A-6E6FE63611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8046EF-C789-456D-A0B7-4F649366D5F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4: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5496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1B889E-710E-4A0B-BA65-9E6B4A6B9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C7A950A3-3863-4194-B5D9-CEC0CAE0C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D4F1962-0371-46A2-87DB-3A99BCAED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73531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9CA39E-CE2D-4105-BE90-E77855A6D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itle 6">
            <a:extLst>
              <a:ext uri="{FF2B5EF4-FFF2-40B4-BE49-F238E27FC236}">
                <a16:creationId xmlns:a16="http://schemas.microsoft.com/office/drawing/2014/main" id="{9D2B2BE9-A205-4D53-9A71-650BB0B4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4: Learning objectives</a:t>
            </a:r>
          </a:p>
        </p:txBody>
      </p:sp>
      <p:grpSp>
        <p:nvGrpSpPr>
          <p:cNvPr id="33" name="Group 32" descr="A breadcrumb of Power Automate&#10;">
            <a:extLst>
              <a:ext uri="{FF2B5EF4-FFF2-40B4-BE49-F238E27FC236}">
                <a16:creationId xmlns:a16="http://schemas.microsoft.com/office/drawing/2014/main" id="{B17EC2A9-63FC-45D5-B0F4-03DB42CDCE5B}"/>
              </a:ext>
            </a:extLst>
          </p:cNvPr>
          <p:cNvGrpSpPr/>
          <p:nvPr/>
        </p:nvGrpSpPr>
        <p:grpSpPr>
          <a:xfrm>
            <a:off x="10813293" y="138519"/>
            <a:ext cx="1024061" cy="818743"/>
            <a:chOff x="10813293" y="138519"/>
            <a:chExt cx="1024061" cy="8187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43951E-E4C2-4228-9374-265F52116BE0}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C346822-EB90-4A3B-8F64-643F418DC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954224-206B-4C23-AE8F-01BEAD457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860028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8950AD2-95A1-4042-8476-C2D8D85D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11483569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6" name="Rectangle 95" descr="Power&#10;Automate&#10;">
              <a:extLst>
                <a:ext uri="{FF2B5EF4-FFF2-40B4-BE49-F238E27FC236}">
                  <a16:creationId xmlns:a16="http://schemas.microsoft.com/office/drawing/2014/main" id="{08BD9316-D4C0-4C93-B40B-CFE5C6D52BBA}"/>
                </a:ext>
              </a:extLst>
            </p:cNvPr>
            <p:cNvSpPr/>
            <p:nvPr/>
          </p:nvSpPr>
          <p:spPr>
            <a:xfrm>
              <a:off x="10896208" y="373780"/>
              <a:ext cx="652913" cy="3482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Power</a:t>
              </a:r>
              <a:b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Automate</a:t>
              </a:r>
            </a:p>
          </p:txBody>
        </p:sp>
        <p:pic>
          <p:nvPicPr>
            <p:cNvPr id="31" name="Picture 30" descr="Icon of power switch">
              <a:extLst>
                <a:ext uri="{FF2B5EF4-FFF2-40B4-BE49-F238E27FC236}">
                  <a16:creationId xmlns:a16="http://schemas.microsoft.com/office/drawing/2014/main" id="{8C4BDD6F-7080-481C-BD64-8664AB12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2644" y="352818"/>
              <a:ext cx="320040" cy="390144"/>
            </a:xfrm>
            <a:prstGeom prst="rect">
              <a:avLst/>
            </a:prstGeom>
          </p:spPr>
        </p:pic>
      </p:grpSp>
      <p:pic>
        <p:nvPicPr>
          <p:cNvPr id="4" name="Picture 3" descr="Icon of a target with an arrow hitting the bullseye">
            <a:extLst>
              <a:ext uri="{FF2B5EF4-FFF2-40B4-BE49-F238E27FC236}">
                <a16:creationId xmlns:a16="http://schemas.microsoft.com/office/drawing/2014/main" id="{8D1C49D0-25A0-43C8-933A-3DAAB62D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1587500"/>
            <a:ext cx="536448" cy="536448"/>
          </a:xfrm>
          <a:prstGeom prst="rect">
            <a:avLst/>
          </a:prstGeom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A3BE60D6-C78D-44EC-B09C-B906065523FE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Trigger a flow when a new record is created</a:t>
            </a:r>
          </a:p>
        </p:txBody>
      </p:sp>
      <p:pic>
        <p:nvPicPr>
          <p:cNvPr id="7" name="Picture 6" descr="Icon of a paper airplane">
            <a:extLst>
              <a:ext uri="{FF2B5EF4-FFF2-40B4-BE49-F238E27FC236}">
                <a16:creationId xmlns:a16="http://schemas.microsoft.com/office/drawing/2014/main" id="{BCE354E9-0DF9-485A-96AE-EF71393B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2328243"/>
            <a:ext cx="536448" cy="536448"/>
          </a:xfrm>
          <a:prstGeom prst="rect">
            <a:avLst/>
          </a:prstGeom>
        </p:spPr>
      </p:pic>
      <p:sp>
        <p:nvSpPr>
          <p:cNvPr id="130" name="Text Placeholder 3 - 1">
            <a:extLst>
              <a:ext uri="{FF2B5EF4-FFF2-40B4-BE49-F238E27FC236}">
                <a16:creationId xmlns:a16="http://schemas.microsoft.com/office/drawing/2014/main" id="{6AF5EA34-E3AE-4EFA-9DE8-944604E22C2A}"/>
              </a:ext>
            </a:extLst>
          </p:cNvPr>
          <p:cNvSpPr txBox="1">
            <a:spLocks/>
          </p:cNvSpPr>
          <p:nvPr/>
        </p:nvSpPr>
        <p:spPr>
          <a:xfrm>
            <a:off x="1131715" y="236208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an approval request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AD7C335B-8D19-4639-BFD1-4C3B92016111}"/>
              </a:ext>
            </a:extLst>
          </p:cNvPr>
          <p:cNvSpPr txBox="1">
            <a:spLocks/>
          </p:cNvSpPr>
          <p:nvPr/>
        </p:nvSpPr>
        <p:spPr>
          <a:xfrm>
            <a:off x="1248229" y="2721472"/>
            <a:ext cx="6014192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Conditional branching based on the approval response</a:t>
            </a:r>
          </a:p>
        </p:txBody>
      </p:sp>
      <p:pic>
        <p:nvPicPr>
          <p:cNvPr id="17" name="Picture 16" descr="Icon of an envelope with an arrow on the lower right pointing right">
            <a:extLst>
              <a:ext uri="{FF2B5EF4-FFF2-40B4-BE49-F238E27FC236}">
                <a16:creationId xmlns:a16="http://schemas.microsoft.com/office/drawing/2014/main" id="{B50D3E8B-0C21-4D21-A6A1-15684D88A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3386753"/>
            <a:ext cx="536448" cy="536448"/>
          </a:xfrm>
          <a:prstGeom prst="rect">
            <a:avLst/>
          </a:prstGeom>
        </p:spPr>
      </p:pic>
      <p:sp>
        <p:nvSpPr>
          <p:cNvPr id="137" name="Text Placeholder 3 - 1">
            <a:extLst>
              <a:ext uri="{FF2B5EF4-FFF2-40B4-BE49-F238E27FC236}">
                <a16:creationId xmlns:a16="http://schemas.microsoft.com/office/drawing/2014/main" id="{B9D19207-806D-46DC-9962-7517E92ACCB1}"/>
              </a:ext>
            </a:extLst>
          </p:cNvPr>
          <p:cNvSpPr txBox="1">
            <a:spLocks/>
          </p:cNvSpPr>
          <p:nvPr/>
        </p:nvSpPr>
        <p:spPr>
          <a:xfrm>
            <a:off x="1131715" y="342837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email notifications</a:t>
            </a: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E237C19C-1D6D-4527-995B-829D7046CE2A}"/>
              </a:ext>
            </a:extLst>
          </p:cNvPr>
          <p:cNvSpPr txBox="1">
            <a:spLocks/>
          </p:cNvSpPr>
          <p:nvPr/>
        </p:nvSpPr>
        <p:spPr>
          <a:xfrm>
            <a:off x="1248229" y="3787758"/>
            <a:ext cx="6937828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Update the record with the approval status and the approver’s comments</a:t>
            </a:r>
          </a:p>
        </p:txBody>
      </p:sp>
      <p:pic>
        <p:nvPicPr>
          <p:cNvPr id="20" name="Picture 19" descr="icon of a document with a tick mark in it">
            <a:extLst>
              <a:ext uri="{FF2B5EF4-FFF2-40B4-BE49-F238E27FC236}">
                <a16:creationId xmlns:a16="http://schemas.microsoft.com/office/drawing/2014/main" id="{9D7BE569-6116-4FCB-A180-133235A9B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9" y="4460815"/>
            <a:ext cx="536448" cy="536448"/>
          </a:xfrm>
          <a:prstGeom prst="rect">
            <a:avLst/>
          </a:prstGeom>
        </p:spPr>
      </p:pic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B0E9CFC2-393A-47CB-BED3-8D7DEF2EEB0C}"/>
              </a:ext>
            </a:extLst>
          </p:cNvPr>
          <p:cNvSpPr txBox="1">
            <a:spLocks/>
          </p:cNvSpPr>
          <p:nvPr/>
        </p:nvSpPr>
        <p:spPr>
          <a:xfrm>
            <a:off x="1131715" y="4494658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Use the approval center on web and mobile</a:t>
            </a:r>
          </a:p>
        </p:txBody>
      </p:sp>
      <p:pic>
        <p:nvPicPr>
          <p:cNvPr id="25" name="Picture 24" descr="Icon of a laptop in which a magnifying glass is searching on the screen of it">
            <a:extLst>
              <a:ext uri="{FF2B5EF4-FFF2-40B4-BE49-F238E27FC236}">
                <a16:creationId xmlns:a16="http://schemas.microsoft.com/office/drawing/2014/main" id="{4EC54204-584E-4897-9941-DE6E7E4DB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511" y="5193781"/>
            <a:ext cx="536448" cy="536448"/>
          </a:xfrm>
          <a:prstGeom prst="rect">
            <a:avLst/>
          </a:prstGeom>
        </p:spPr>
      </p:pic>
      <p:sp>
        <p:nvSpPr>
          <p:cNvPr id="150" name="Text Placeholder 3">
            <a:extLst>
              <a:ext uri="{FF2B5EF4-FFF2-40B4-BE49-F238E27FC236}">
                <a16:creationId xmlns:a16="http://schemas.microsoft.com/office/drawing/2014/main" id="{7247B11C-FDAE-43B3-8BEC-7DCF1285B28A}"/>
              </a:ext>
            </a:extLst>
          </p:cNvPr>
          <p:cNvSpPr txBox="1">
            <a:spLocks/>
          </p:cNvSpPr>
          <p:nvPr/>
        </p:nvSpPr>
        <p:spPr>
          <a:xfrm>
            <a:off x="1131715" y="523151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Check the status of flow runs</a:t>
            </a:r>
          </a:p>
        </p:txBody>
      </p:sp>
      <p:grpSp>
        <p:nvGrpSpPr>
          <p:cNvPr id="156" name="Group 155" descr="A screenshot of Device approval request webpage">
            <a:extLst>
              <a:ext uri="{FF2B5EF4-FFF2-40B4-BE49-F238E27FC236}">
                <a16:creationId xmlns:a16="http://schemas.microsoft.com/office/drawing/2014/main" id="{62BD5AB5-C598-4F4C-B72C-8C1836BA282A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6A71716-548E-4CC7-87F7-9183B06F1999}"/>
                </a:ext>
              </a:extLst>
            </p:cNvPr>
            <p:cNvGrpSpPr/>
            <p:nvPr/>
          </p:nvGrpSpPr>
          <p:grpSpPr>
            <a:xfrm>
              <a:off x="8310403" y="1318867"/>
              <a:ext cx="3452972" cy="2065752"/>
              <a:chOff x="8288734" y="1305903"/>
              <a:chExt cx="3496310" cy="209168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6911495-6AC8-43C2-A6F7-2CAD52DC7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0" name="Picture 159" descr="A screenshot of Device approval request webpage">
                <a:extLst>
                  <a:ext uri="{FF2B5EF4-FFF2-40B4-BE49-F238E27FC236}">
                    <a16:creationId xmlns:a16="http://schemas.microsoft.com/office/drawing/2014/main" id="{00BD690A-CB5F-42E9-85D6-E317AEF2F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774"/>
              <a:stretch/>
            </p:blipFill>
            <p:spPr>
              <a:xfrm>
                <a:off x="8288735" y="1305903"/>
                <a:ext cx="3474640" cy="1950907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FE3D098-0840-4337-A8C2-0A02031E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Device approval request webpage">
            <a:extLst>
              <a:ext uri="{FF2B5EF4-FFF2-40B4-BE49-F238E27FC236}">
                <a16:creationId xmlns:a16="http://schemas.microsoft.com/office/drawing/2014/main" id="{1660F8BB-A64F-4C39-9135-B08AC0DB78C7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9" name="Picture 8" descr="A screenshot of Device approval request webpage">
              <a:extLst>
                <a:ext uri="{FF2B5EF4-FFF2-40B4-BE49-F238E27FC236}">
                  <a16:creationId xmlns:a16="http://schemas.microsoft.com/office/drawing/2014/main" id="{F95DD16C-9287-4FE1-98F0-891C4D61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26422" y="3939900"/>
              <a:ext cx="3433778" cy="2048218"/>
            </a:xfrm>
            <a:prstGeom prst="rect">
              <a:avLst/>
            </a:prstGeom>
          </p:spPr>
        </p:pic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04EF32D-ACA9-4CE2-80BE-2663C44C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E99A0-72C0-4EEE-88FD-4928A38AF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83382"/>
            <a:ext cx="3431529" cy="915323"/>
            <a:chOff x="7363808" y="83382"/>
            <a:chExt cx="3431529" cy="91532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D9A607B-DF6F-4D49-A9E1-19D263FFC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DA2A079-C5A1-4121-BF57-0972998DB18D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479EDF2-487D-496A-B1EB-7F5AA0A1191B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9D1FBDC-4CD6-4F5B-BE8E-66D980A556C8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465218-68CD-4270-9069-97D025FA241E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9FCDE61-2243-4CA0-AE47-9F013523F57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Common Data Service</a:t>
                  </a: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B549B49-3FF3-484C-BF05-610F4FA6D3ED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BDD40B7-80B5-406B-8CC6-67EC4AD231C8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EBA25AA6-7B50-4AD9-999D-5F9D31ADAB9B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8FCE324C-00FE-441B-8CC8-1B4AFA2C40DA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9EBAA449-4825-41C5-AAE2-F393BFF98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B5B51172-8F92-4177-A680-0EED0445A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E3BA87-F1D2-44C9-BF69-C43D0581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7908C9A-333B-4C5F-AA1C-768D48668278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09CDB1D-46BA-4BCD-87C0-D9A3F4EB45F7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9083FCE-9414-4773-A2BF-5BA7B25F7C67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78EB4EA-88A8-474A-96CD-774F9054A767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3788CA1-74BC-4DB8-A60B-0D1AC33E4FCF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6" name="Graphic 217">
                  <a:extLst>
                    <a:ext uri="{FF2B5EF4-FFF2-40B4-BE49-F238E27FC236}">
                      <a16:creationId xmlns:a16="http://schemas.microsoft.com/office/drawing/2014/main" id="{E6D1BB4B-496F-4DAE-8BF2-7DCB16A4EBF0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925B85-869C-4062-B302-960173A69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00718" y="83382"/>
              <a:ext cx="229461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8318BF-B0A3-4BF1-BE05-939FE9E45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E4103A3-F310-49CE-A44A-C0EE223125EE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7C6DA74-5029-4C08-A6FE-284E1C98CBCE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3B918A5-CEAF-4260-B599-E187C14A4FA4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0BEE6E4-2224-4C8A-81EF-695ACE1D77BB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AE07AA1-78A2-4C3B-AA60-3FB9542E0081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0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A9C89664-84E1-45FC-B48E-9F645D31A56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16C25A9-47EE-454C-9F4C-FF83D067F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161B381-6464-41FF-86E8-D71FD22DF084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F428B32-2784-4F1C-B93B-A1B8B765F3CF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23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06F6205-E6B2-4872-82B7-A5D90C5FA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6036026" cy="990600"/>
          </a:xfrm>
          <a:custGeom>
            <a:avLst/>
            <a:gdLst>
              <a:gd name="connsiteX0" fmla="*/ 0 w 6036026"/>
              <a:gd name="connsiteY0" fmla="*/ 0 h 990600"/>
              <a:gd name="connsiteX1" fmla="*/ 1085850 w 6036026"/>
              <a:gd name="connsiteY1" fmla="*/ 0 h 990600"/>
              <a:gd name="connsiteX2" fmla="*/ 3959576 w 6036026"/>
              <a:gd name="connsiteY2" fmla="*/ 0 h 990600"/>
              <a:gd name="connsiteX3" fmla="*/ 5045426 w 6036026"/>
              <a:gd name="connsiteY3" fmla="*/ 0 h 990600"/>
              <a:gd name="connsiteX4" fmla="*/ 6036026 w 6036026"/>
              <a:gd name="connsiteY4" fmla="*/ 990600 h 990600"/>
              <a:gd name="connsiteX5" fmla="*/ 4950176 w 6036026"/>
              <a:gd name="connsiteY5" fmla="*/ 990600 h 990600"/>
              <a:gd name="connsiteX6" fmla="*/ 1085850 w 6036026"/>
              <a:gd name="connsiteY6" fmla="*/ 990600 h 990600"/>
              <a:gd name="connsiteX7" fmla="*/ 0 w 6036026"/>
              <a:gd name="connsiteY7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026" h="990600">
                <a:moveTo>
                  <a:pt x="0" y="0"/>
                </a:moveTo>
                <a:lnTo>
                  <a:pt x="1085850" y="0"/>
                </a:lnTo>
                <a:lnTo>
                  <a:pt x="3959576" y="0"/>
                </a:lnTo>
                <a:lnTo>
                  <a:pt x="5045426" y="0"/>
                </a:lnTo>
                <a:lnTo>
                  <a:pt x="6036026" y="990600"/>
                </a:lnTo>
                <a:lnTo>
                  <a:pt x="4950176" y="990600"/>
                </a:lnTo>
                <a:lnTo>
                  <a:pt x="1085850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itle 7">
            <a:extLst>
              <a:ext uri="{FF2B5EF4-FFF2-40B4-BE49-F238E27FC236}">
                <a16:creationId xmlns:a16="http://schemas.microsoft.com/office/drawing/2014/main" id="{74AD0585-27BD-4B5B-B937-6885810A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Supplemental labs</a:t>
            </a:r>
          </a:p>
        </p:txBody>
      </p:sp>
      <p:pic>
        <p:nvPicPr>
          <p:cNvPr id="4" name="Picture 3" descr="S01">
            <a:extLst>
              <a:ext uri="{FF2B5EF4-FFF2-40B4-BE49-F238E27FC236}">
                <a16:creationId xmlns:a16="http://schemas.microsoft.com/office/drawing/2014/main" id="{6B42B1D3-6F66-4F8F-A0C4-C6451DA4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39" y="1129476"/>
            <a:ext cx="1505712" cy="150571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96F02AA-FBB6-4C6F-8C35-9EBD437641CF}"/>
              </a:ext>
            </a:extLst>
          </p:cNvPr>
          <p:cNvSpPr/>
          <p:nvPr/>
        </p:nvSpPr>
        <p:spPr bwMode="auto">
          <a:xfrm>
            <a:off x="2385707" y="1392817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BI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S02">
            <a:extLst>
              <a:ext uri="{FF2B5EF4-FFF2-40B4-BE49-F238E27FC236}">
                <a16:creationId xmlns:a16="http://schemas.microsoft.com/office/drawing/2014/main" id="{4DB244B0-D027-4CA3-BEEC-33FEAFEF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07" y="2991201"/>
            <a:ext cx="1504188" cy="150571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3E8DD50-9491-4050-B510-42BAFECAEB9C}"/>
              </a:ext>
            </a:extLst>
          </p:cNvPr>
          <p:cNvSpPr/>
          <p:nvPr/>
        </p:nvSpPr>
        <p:spPr bwMode="auto">
          <a:xfrm>
            <a:off x="3691991" y="3378217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Microsoft Teams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 descr="S03">
            <a:extLst>
              <a:ext uri="{FF2B5EF4-FFF2-40B4-BE49-F238E27FC236}">
                <a16:creationId xmlns:a16="http://schemas.microsoft.com/office/drawing/2014/main" id="{F664668D-12E3-45F2-9D75-C789C9F0C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627" y="1129476"/>
            <a:ext cx="1505712" cy="150571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C6B8B5A-0C43-4CE5-A5C9-5D8CFB246BAD}"/>
              </a:ext>
            </a:extLst>
          </p:cNvPr>
          <p:cNvSpPr/>
          <p:nvPr/>
        </p:nvSpPr>
        <p:spPr bwMode="auto">
          <a:xfrm>
            <a:off x="7711630" y="1542091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Virtual Agent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57596A-9877-4C7E-B429-63D601839B8D}"/>
              </a:ext>
            </a:extLst>
          </p:cNvPr>
          <p:cNvSpPr txBox="1">
            <a:spLocks/>
          </p:cNvSpPr>
          <p:nvPr/>
        </p:nvSpPr>
        <p:spPr>
          <a:xfrm>
            <a:off x="0" y="5217884"/>
            <a:ext cx="12192000" cy="1095829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These labs continue to build the app functionality from the prior labs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9289646-997A-429B-9D6D-B0EDD0CB1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9413531" y="-25400"/>
            <a:ext cx="2781933" cy="2235200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4" fmla="*/ 117729 w 3809827"/>
              <a:gd name="connsiteY4" fmla="*/ 117729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0" fmla="*/ 3809827 w 3809827"/>
              <a:gd name="connsiteY0" fmla="*/ 0 h 3061083"/>
              <a:gd name="connsiteX1" fmla="*/ 748743 w 3809827"/>
              <a:gd name="connsiteY1" fmla="*/ 3061083 h 3061083"/>
              <a:gd name="connsiteX2" fmla="*/ 0 w 3809827"/>
              <a:gd name="connsiteY2" fmla="*/ 2312341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9827" h="3061083">
                <a:moveTo>
                  <a:pt x="3809827" y="0"/>
                </a:moveTo>
                <a:lnTo>
                  <a:pt x="748743" y="3061083"/>
                </a:lnTo>
                <a:lnTo>
                  <a:pt x="0" y="2312341"/>
                </a:lnTo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 descr="S03">
            <a:extLst>
              <a:ext uri="{FF2B5EF4-FFF2-40B4-BE49-F238E27FC236}">
                <a16:creationId xmlns:a16="http://schemas.microsoft.com/office/drawing/2014/main" id="{164F6194-5903-4A75-9B97-2CD6FC78E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56" y="2991201"/>
            <a:ext cx="1505712" cy="1505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4BC413-1453-485D-98DF-E1F8618A5825}"/>
              </a:ext>
            </a:extLst>
          </p:cNvPr>
          <p:cNvSpPr/>
          <p:nvPr/>
        </p:nvSpPr>
        <p:spPr bwMode="auto">
          <a:xfrm>
            <a:off x="8296019" y="3429000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Apps Portal App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EE150-D6B0-49BA-9B41-A1E93C139D2A}"/>
              </a:ext>
            </a:extLst>
          </p:cNvPr>
          <p:cNvSpPr txBox="1"/>
          <p:nvPr/>
        </p:nvSpPr>
        <p:spPr>
          <a:xfrm>
            <a:off x="7557339" y="3458514"/>
            <a:ext cx="234111" cy="551511"/>
          </a:xfrm>
          <a:prstGeom prst="rect">
            <a:avLst/>
          </a:prstGeom>
          <a:solidFill>
            <a:srgbClr val="EAEAEA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1DFDD-1FD5-4773-BF97-7F86654C87F3}"/>
              </a:ext>
            </a:extLst>
          </p:cNvPr>
          <p:cNvSpPr txBox="1"/>
          <p:nvPr/>
        </p:nvSpPr>
        <p:spPr>
          <a:xfrm>
            <a:off x="7363193" y="3401605"/>
            <a:ext cx="495300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742774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26128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01&#10;">
            <a:extLst>
              <a:ext uri="{FF2B5EF4-FFF2-40B4-BE49-F238E27FC236}">
                <a16:creationId xmlns:a16="http://schemas.microsoft.com/office/drawing/2014/main" id="{AB21DCB3-CFAE-4D67-8B03-E7C8CD0A2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3" y="3675367"/>
            <a:ext cx="1066800" cy="1068324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2FC6D3D-B0E5-476C-B5C6-DDC49C8E3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6036026" cy="990600"/>
          </a:xfrm>
          <a:custGeom>
            <a:avLst/>
            <a:gdLst>
              <a:gd name="connsiteX0" fmla="*/ 0 w 6036026"/>
              <a:gd name="connsiteY0" fmla="*/ 0 h 990600"/>
              <a:gd name="connsiteX1" fmla="*/ 1085850 w 6036026"/>
              <a:gd name="connsiteY1" fmla="*/ 0 h 990600"/>
              <a:gd name="connsiteX2" fmla="*/ 3959576 w 6036026"/>
              <a:gd name="connsiteY2" fmla="*/ 0 h 990600"/>
              <a:gd name="connsiteX3" fmla="*/ 5045426 w 6036026"/>
              <a:gd name="connsiteY3" fmla="*/ 0 h 990600"/>
              <a:gd name="connsiteX4" fmla="*/ 6036026 w 6036026"/>
              <a:gd name="connsiteY4" fmla="*/ 990600 h 990600"/>
              <a:gd name="connsiteX5" fmla="*/ 4950176 w 6036026"/>
              <a:gd name="connsiteY5" fmla="*/ 990600 h 990600"/>
              <a:gd name="connsiteX6" fmla="*/ 1085850 w 6036026"/>
              <a:gd name="connsiteY6" fmla="*/ 990600 h 990600"/>
              <a:gd name="connsiteX7" fmla="*/ 0 w 6036026"/>
              <a:gd name="connsiteY7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026" h="990600">
                <a:moveTo>
                  <a:pt x="0" y="0"/>
                </a:moveTo>
                <a:lnTo>
                  <a:pt x="1085850" y="0"/>
                </a:lnTo>
                <a:lnTo>
                  <a:pt x="3959576" y="0"/>
                </a:lnTo>
                <a:lnTo>
                  <a:pt x="5045426" y="0"/>
                </a:lnTo>
                <a:lnTo>
                  <a:pt x="6036026" y="990600"/>
                </a:lnTo>
                <a:lnTo>
                  <a:pt x="4950176" y="990600"/>
                </a:lnTo>
                <a:lnTo>
                  <a:pt x="1085850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B6BA58D2-399D-4A3C-8107-0DE6257B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15628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Crisis response labs</a:t>
            </a:r>
          </a:p>
        </p:txBody>
      </p:sp>
      <p:grpSp>
        <p:nvGrpSpPr>
          <p:cNvPr id="7" name="Group 6" descr="A screenshot of Crisis communication Admin App">
            <a:extLst>
              <a:ext uri="{FF2B5EF4-FFF2-40B4-BE49-F238E27FC236}">
                <a16:creationId xmlns:a16="http://schemas.microsoft.com/office/drawing/2014/main" id="{54C77DFE-C7FB-45A3-A6A9-DE5386156165}"/>
              </a:ext>
            </a:extLst>
          </p:cNvPr>
          <p:cNvGrpSpPr/>
          <p:nvPr/>
        </p:nvGrpSpPr>
        <p:grpSpPr>
          <a:xfrm>
            <a:off x="1524000" y="1503531"/>
            <a:ext cx="2654908" cy="2151908"/>
            <a:chOff x="1214279" y="1456491"/>
            <a:chExt cx="2412841" cy="195570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E6552E-FC64-4FB5-AD55-1F541269EC7F}"/>
                </a:ext>
              </a:extLst>
            </p:cNvPr>
            <p:cNvGrpSpPr/>
            <p:nvPr/>
          </p:nvGrpSpPr>
          <p:grpSpPr>
            <a:xfrm>
              <a:off x="1214279" y="1456491"/>
              <a:ext cx="2412841" cy="1955704"/>
              <a:chOff x="1214279" y="1456491"/>
              <a:chExt cx="3192622" cy="195570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5954738-6270-4267-918C-742D6AF613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331488" y="1549467"/>
                <a:ext cx="2958204" cy="17697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5DE7495-ED55-495C-9EC4-06BF95C45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>
                <a:off x="1214279" y="1456491"/>
                <a:ext cx="3192622" cy="1955704"/>
              </a:xfrm>
              <a:custGeom>
                <a:avLst/>
                <a:gdLst>
                  <a:gd name="connsiteX0" fmla="*/ 5913456 w 6126400"/>
                  <a:gd name="connsiteY0" fmla="*/ 186227 h 3752849"/>
                  <a:gd name="connsiteX1" fmla="*/ 5913456 w 6126400"/>
                  <a:gd name="connsiteY1" fmla="*/ 3566621 h 3752849"/>
                  <a:gd name="connsiteX2" fmla="*/ 5906608 w 6126400"/>
                  <a:gd name="connsiteY2" fmla="*/ 3566621 h 3752849"/>
                  <a:gd name="connsiteX3" fmla="*/ 219792 w 6126400"/>
                  <a:gd name="connsiteY3" fmla="*/ 3566621 h 3752849"/>
                  <a:gd name="connsiteX4" fmla="*/ 212944 w 6126400"/>
                  <a:gd name="connsiteY4" fmla="*/ 3566621 h 3752849"/>
                  <a:gd name="connsiteX5" fmla="*/ 212944 w 6126400"/>
                  <a:gd name="connsiteY5" fmla="*/ 186227 h 3752849"/>
                  <a:gd name="connsiteX6" fmla="*/ 219792 w 6126400"/>
                  <a:gd name="connsiteY6" fmla="*/ 186227 h 3752849"/>
                  <a:gd name="connsiteX7" fmla="*/ 5906608 w 6126400"/>
                  <a:gd name="connsiteY7" fmla="*/ 186227 h 3752849"/>
                  <a:gd name="connsiteX8" fmla="*/ 5962813 w 6126400"/>
                  <a:gd name="connsiteY8" fmla="*/ 0 h 3752849"/>
                  <a:gd name="connsiteX9" fmla="*/ 5906608 w 6126400"/>
                  <a:gd name="connsiteY9" fmla="*/ 0 h 3752849"/>
                  <a:gd name="connsiteX10" fmla="*/ 219792 w 6126400"/>
                  <a:gd name="connsiteY10" fmla="*/ 0 h 3752849"/>
                  <a:gd name="connsiteX11" fmla="*/ 163587 w 6126400"/>
                  <a:gd name="connsiteY11" fmla="*/ 0 h 3752849"/>
                  <a:gd name="connsiteX12" fmla="*/ 0 w 6126400"/>
                  <a:gd name="connsiteY12" fmla="*/ 163587 h 3752849"/>
                  <a:gd name="connsiteX13" fmla="*/ 0 w 6126400"/>
                  <a:gd name="connsiteY13" fmla="*/ 3589262 h 3752849"/>
                  <a:gd name="connsiteX14" fmla="*/ 163587 w 6126400"/>
                  <a:gd name="connsiteY14" fmla="*/ 3752849 h 3752849"/>
                  <a:gd name="connsiteX15" fmla="*/ 219792 w 6126400"/>
                  <a:gd name="connsiteY15" fmla="*/ 3752849 h 3752849"/>
                  <a:gd name="connsiteX16" fmla="*/ 5906608 w 6126400"/>
                  <a:gd name="connsiteY16" fmla="*/ 3752849 h 3752849"/>
                  <a:gd name="connsiteX17" fmla="*/ 5962813 w 6126400"/>
                  <a:gd name="connsiteY17" fmla="*/ 3752849 h 3752849"/>
                  <a:gd name="connsiteX18" fmla="*/ 6126400 w 6126400"/>
                  <a:gd name="connsiteY18" fmla="*/ 3589262 h 3752849"/>
                  <a:gd name="connsiteX19" fmla="*/ 6126400 w 6126400"/>
                  <a:gd name="connsiteY19" fmla="*/ 163587 h 3752849"/>
                  <a:gd name="connsiteX20" fmla="*/ 5962813 w 6126400"/>
                  <a:gd name="connsiteY20" fmla="*/ 0 h 3752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26400" h="3752849">
                    <a:moveTo>
                      <a:pt x="5913456" y="186227"/>
                    </a:moveTo>
                    <a:lnTo>
                      <a:pt x="5913456" y="3566621"/>
                    </a:lnTo>
                    <a:lnTo>
                      <a:pt x="5906608" y="3566621"/>
                    </a:lnTo>
                    <a:lnTo>
                      <a:pt x="219792" y="3566621"/>
                    </a:lnTo>
                    <a:lnTo>
                      <a:pt x="212944" y="3566621"/>
                    </a:lnTo>
                    <a:lnTo>
                      <a:pt x="212944" y="186227"/>
                    </a:lnTo>
                    <a:lnTo>
                      <a:pt x="219792" y="186227"/>
                    </a:lnTo>
                    <a:lnTo>
                      <a:pt x="5906608" y="186227"/>
                    </a:lnTo>
                    <a:close/>
                    <a:moveTo>
                      <a:pt x="5962813" y="0"/>
                    </a:moveTo>
                    <a:lnTo>
                      <a:pt x="5906608" y="0"/>
                    </a:lnTo>
                    <a:lnTo>
                      <a:pt x="219792" y="0"/>
                    </a:lnTo>
                    <a:lnTo>
                      <a:pt x="163587" y="0"/>
                    </a:lnTo>
                    <a:cubicBezTo>
                      <a:pt x="73240" y="0"/>
                      <a:pt x="0" y="73240"/>
                      <a:pt x="0" y="163587"/>
                    </a:cubicBezTo>
                    <a:lnTo>
                      <a:pt x="0" y="3589262"/>
                    </a:lnTo>
                    <a:cubicBezTo>
                      <a:pt x="0" y="3679609"/>
                      <a:pt x="73240" y="3752849"/>
                      <a:pt x="163587" y="3752849"/>
                    </a:cubicBezTo>
                    <a:lnTo>
                      <a:pt x="219792" y="3752849"/>
                    </a:lnTo>
                    <a:lnTo>
                      <a:pt x="5906608" y="3752849"/>
                    </a:lnTo>
                    <a:lnTo>
                      <a:pt x="5962813" y="3752849"/>
                    </a:lnTo>
                    <a:cubicBezTo>
                      <a:pt x="6053160" y="3752849"/>
                      <a:pt x="6126400" y="3679609"/>
                      <a:pt x="6126400" y="3589262"/>
                    </a:cubicBezTo>
                    <a:lnTo>
                      <a:pt x="6126400" y="163587"/>
                    </a:lnTo>
                    <a:cubicBezTo>
                      <a:pt x="6126400" y="73240"/>
                      <a:pt x="6053160" y="0"/>
                      <a:pt x="596281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3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63" name="Picture 4" descr="A screenshot of Crisis communication Admin App">
              <a:extLst>
                <a:ext uri="{FF2B5EF4-FFF2-40B4-BE49-F238E27FC236}">
                  <a16:creationId xmlns:a16="http://schemas.microsoft.com/office/drawing/2014/main" id="{AE0EF187-01B5-4958-BF0C-A13B0DAA4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477" y="1599998"/>
              <a:ext cx="1170444" cy="1668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DE67DBD-A6E5-41E2-9A75-0CD5AA2B637E}"/>
              </a:ext>
            </a:extLst>
          </p:cNvPr>
          <p:cNvSpPr/>
          <p:nvPr/>
        </p:nvSpPr>
        <p:spPr bwMode="auto">
          <a:xfrm>
            <a:off x="1524000" y="3940919"/>
            <a:ext cx="3704722" cy="5489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Crisis Communication App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 descr="A screenshot of a conversation between two person">
            <a:extLst>
              <a:ext uri="{FF2B5EF4-FFF2-40B4-BE49-F238E27FC236}">
                <a16:creationId xmlns:a16="http://schemas.microsoft.com/office/drawing/2014/main" id="{9031FCE4-F5CF-4781-8404-7AD483558ABF}"/>
              </a:ext>
            </a:extLst>
          </p:cNvPr>
          <p:cNvGrpSpPr/>
          <p:nvPr/>
        </p:nvGrpSpPr>
        <p:grpSpPr>
          <a:xfrm>
            <a:off x="8013093" y="1503531"/>
            <a:ext cx="2654908" cy="2151908"/>
            <a:chOff x="8205015" y="1456491"/>
            <a:chExt cx="2412841" cy="195570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947D08-DA3E-4667-BC14-C63C9349B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93596" y="1549467"/>
              <a:ext cx="2235678" cy="1769754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D0B1C8B-72A6-4474-B89B-465FE708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205015" y="1456491"/>
              <a:ext cx="2412841" cy="1955704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2" name="Picture 2" descr="A screenshot of a conversation between two person">
              <a:extLst>
                <a:ext uri="{FF2B5EF4-FFF2-40B4-BE49-F238E27FC236}">
                  <a16:creationId xmlns:a16="http://schemas.microsoft.com/office/drawing/2014/main" id="{52E11095-0848-4AC7-9BA6-E796AE5C50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t="1303" r="3963" b="1303"/>
            <a:stretch/>
          </p:blipFill>
          <p:spPr bwMode="auto">
            <a:xfrm>
              <a:off x="8599370" y="1567156"/>
              <a:ext cx="1624130" cy="1734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CR02">
            <a:extLst>
              <a:ext uri="{FF2B5EF4-FFF2-40B4-BE49-F238E27FC236}">
                <a16:creationId xmlns:a16="http://schemas.microsoft.com/office/drawing/2014/main" id="{AA0CDC47-94C7-47DB-9A9C-AF3FBAE8F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750" y="3676891"/>
            <a:ext cx="1066800" cy="10668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02D04C6-31F0-45AF-9797-D735B42DFF4D}"/>
              </a:ext>
            </a:extLst>
          </p:cNvPr>
          <p:cNvSpPr/>
          <p:nvPr/>
        </p:nvSpPr>
        <p:spPr bwMode="auto">
          <a:xfrm>
            <a:off x="8013093" y="3940919"/>
            <a:ext cx="3704722" cy="5489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Crisis Bot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4AC7BC57-6F55-4C16-8C9C-69F94CEC4927}"/>
              </a:ext>
            </a:extLst>
          </p:cNvPr>
          <p:cNvSpPr txBox="1">
            <a:spLocks/>
          </p:cNvSpPr>
          <p:nvPr/>
        </p:nvSpPr>
        <p:spPr>
          <a:xfrm>
            <a:off x="0" y="5217884"/>
            <a:ext cx="12192000" cy="1095829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/>
              <a:t>These labs are independent of the AIAD labs.  They can be completed in the AIAD environment, or another non-production instance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B65D273-01C8-4144-9E09-3A494AF5D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9413531" y="-25400"/>
            <a:ext cx="2781933" cy="2235200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4" fmla="*/ 117729 w 3809827"/>
              <a:gd name="connsiteY4" fmla="*/ 117729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0" fmla="*/ 3809827 w 3809827"/>
              <a:gd name="connsiteY0" fmla="*/ 0 h 3061083"/>
              <a:gd name="connsiteX1" fmla="*/ 748743 w 3809827"/>
              <a:gd name="connsiteY1" fmla="*/ 3061083 h 3061083"/>
              <a:gd name="connsiteX2" fmla="*/ 0 w 3809827"/>
              <a:gd name="connsiteY2" fmla="*/ 2312341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9827" h="3061083">
                <a:moveTo>
                  <a:pt x="3809827" y="0"/>
                </a:moveTo>
                <a:lnTo>
                  <a:pt x="748743" y="3061083"/>
                </a:lnTo>
                <a:lnTo>
                  <a:pt x="0" y="2312341"/>
                </a:lnTo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703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ABCEFC-E776-4122-A2EB-F33C4930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-1"/>
            <a:ext cx="11447028" cy="6865257"/>
          </a:xfrm>
          <a:custGeom>
            <a:avLst/>
            <a:gdLst>
              <a:gd name="connsiteX0" fmla="*/ 0 w 11447028"/>
              <a:gd name="connsiteY0" fmla="*/ 0 h 6865257"/>
              <a:gd name="connsiteX1" fmla="*/ 6019319 w 11447028"/>
              <a:gd name="connsiteY1" fmla="*/ 0 h 6865257"/>
              <a:gd name="connsiteX2" fmla="*/ 11447028 w 11447028"/>
              <a:gd name="connsiteY2" fmla="*/ 6865257 h 6865257"/>
              <a:gd name="connsiteX3" fmla="*/ 0 w 11447028"/>
              <a:gd name="connsiteY3" fmla="*/ 68652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7028" h="6865257">
                <a:moveTo>
                  <a:pt x="0" y="0"/>
                </a:moveTo>
                <a:lnTo>
                  <a:pt x="6019319" y="0"/>
                </a:lnTo>
                <a:lnTo>
                  <a:pt x="11447028" y="6865257"/>
                </a:lnTo>
                <a:lnTo>
                  <a:pt x="0" y="686525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11ADAF0A-D1F7-4FF6-9A04-31E59713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31" y="2286000"/>
            <a:ext cx="4322029" cy="1666941"/>
          </a:xfrm>
        </p:spPr>
        <p:txBody>
          <a:bodyPr/>
          <a:lstStyle/>
          <a:p>
            <a:r>
              <a:rPr lang="en-US" sz="5400" dirty="0"/>
              <a:t>Lab survey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4B4B5C-2014-41DD-A6B5-B97EA18267E5}"/>
              </a:ext>
            </a:extLst>
          </p:cNvPr>
          <p:cNvSpPr txBox="1">
            <a:spLocks/>
          </p:cNvSpPr>
          <p:nvPr/>
        </p:nvSpPr>
        <p:spPr>
          <a:xfrm>
            <a:off x="310931" y="3527055"/>
            <a:ext cx="4162425" cy="41327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742774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 Survey Link</a:t>
            </a:r>
            <a:endParaRPr lang="en-US" sz="2800" dirty="0">
              <a:solidFill>
                <a:srgbClr val="742774"/>
              </a:solidFill>
              <a:latin typeface="+mn-l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556987A-B2D1-4795-9557-0AFC503E1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0896406" flipH="1" flipV="1">
            <a:off x="7208234" y="-500162"/>
            <a:ext cx="4114869" cy="7858324"/>
          </a:xfrm>
          <a:custGeom>
            <a:avLst/>
            <a:gdLst>
              <a:gd name="connsiteX0" fmla="*/ 3907652 w 4114869"/>
              <a:gd name="connsiteY0" fmla="*/ 7815312 h 7858324"/>
              <a:gd name="connsiteX1" fmla="*/ 0 w 4114869"/>
              <a:gd name="connsiteY1" fmla="*/ 0 h 7858324"/>
              <a:gd name="connsiteX2" fmla="*/ 207217 w 4114869"/>
              <a:gd name="connsiteY2" fmla="*/ 43013 h 7858324"/>
              <a:gd name="connsiteX3" fmla="*/ 4114869 w 4114869"/>
              <a:gd name="connsiteY3" fmla="*/ 7858324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69" h="7858324">
                <a:moveTo>
                  <a:pt x="3907652" y="7815312"/>
                </a:moveTo>
                <a:lnTo>
                  <a:pt x="0" y="0"/>
                </a:lnTo>
                <a:lnTo>
                  <a:pt x="207217" y="43013"/>
                </a:lnTo>
                <a:lnTo>
                  <a:pt x="4114869" y="7858324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31872D3-61EC-4B80-9527-A120476FA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096406" flipH="1" flipV="1">
            <a:off x="6999118" y="-500162"/>
            <a:ext cx="4114870" cy="7858324"/>
          </a:xfrm>
          <a:custGeom>
            <a:avLst/>
            <a:gdLst>
              <a:gd name="connsiteX0" fmla="*/ 0 w 4114870"/>
              <a:gd name="connsiteY0" fmla="*/ 0 h 7858324"/>
              <a:gd name="connsiteX1" fmla="*/ 207217 w 4114870"/>
              <a:gd name="connsiteY1" fmla="*/ 43013 h 7858324"/>
              <a:gd name="connsiteX2" fmla="*/ 4114870 w 4114870"/>
              <a:gd name="connsiteY2" fmla="*/ 7858324 h 7858324"/>
              <a:gd name="connsiteX3" fmla="*/ 3907652 w 4114870"/>
              <a:gd name="connsiteY3" fmla="*/ 7815311 h 785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70" h="7858324">
                <a:moveTo>
                  <a:pt x="0" y="0"/>
                </a:moveTo>
                <a:lnTo>
                  <a:pt x="207217" y="43013"/>
                </a:lnTo>
                <a:lnTo>
                  <a:pt x="4114870" y="7858324"/>
                </a:lnTo>
                <a:lnTo>
                  <a:pt x="3907652" y="7815311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CA27BF-6034-4C08-B96A-F185E99A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839751" y="-1"/>
            <a:ext cx="7352248" cy="6545944"/>
          </a:xfrm>
          <a:custGeom>
            <a:avLst/>
            <a:gdLst>
              <a:gd name="connsiteX0" fmla="*/ 7352248 w 7352248"/>
              <a:gd name="connsiteY0" fmla="*/ 0 h 6545944"/>
              <a:gd name="connsiteX1" fmla="*/ 0 w 7352248"/>
              <a:gd name="connsiteY1" fmla="*/ 0 h 6545944"/>
              <a:gd name="connsiteX2" fmla="*/ 0 w 7352248"/>
              <a:gd name="connsiteY2" fmla="*/ 5739644 h 6545944"/>
              <a:gd name="connsiteX3" fmla="*/ 806301 w 7352248"/>
              <a:gd name="connsiteY3" fmla="*/ 6545944 h 654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2248" h="6545944">
                <a:moveTo>
                  <a:pt x="7352248" y="0"/>
                </a:moveTo>
                <a:lnTo>
                  <a:pt x="0" y="0"/>
                </a:lnTo>
                <a:lnTo>
                  <a:pt x="0" y="5739644"/>
                </a:lnTo>
                <a:lnTo>
                  <a:pt x="806301" y="6545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EA044A-9156-4964-81E4-4BC72BE1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-540715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Learning resources and Customer stories</a:t>
            </a:r>
          </a:p>
        </p:txBody>
      </p:sp>
      <p:pic>
        <p:nvPicPr>
          <p:cNvPr id="6" name="Picture 5" descr="Icon of a book">
            <a:extLst>
              <a:ext uri="{FF2B5EF4-FFF2-40B4-BE49-F238E27FC236}">
                <a16:creationId xmlns:a16="http://schemas.microsoft.com/office/drawing/2014/main" id="{A9FD59FF-C577-4A7E-A17F-D2FEA5D2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9" y="976607"/>
            <a:ext cx="694944" cy="6949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B7881D-D998-4EB8-BF3C-A24872211F21}"/>
              </a:ext>
            </a:extLst>
          </p:cNvPr>
          <p:cNvSpPr/>
          <p:nvPr/>
        </p:nvSpPr>
        <p:spPr>
          <a:xfrm>
            <a:off x="1153950" y="1113837"/>
            <a:ext cx="306186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Learning resources</a:t>
            </a:r>
            <a:endParaRPr lang="en-IN" sz="2800" dirty="0"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A93AA0-EF5C-491D-B5E8-CDE28692D1AB}"/>
              </a:ext>
            </a:extLst>
          </p:cNvPr>
          <p:cNvSpPr txBox="1">
            <a:spLocks/>
          </p:cNvSpPr>
          <p:nvPr/>
        </p:nvSpPr>
        <p:spPr>
          <a:xfrm>
            <a:off x="1153949" y="1617901"/>
            <a:ext cx="3554685" cy="8135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http://aka.ms/powerapps-resources</a:t>
            </a:r>
            <a:endParaRPr lang="en-US" sz="1800" dirty="0">
              <a:solidFill>
                <a:srgbClr val="742774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http://aka.ms/flow-resources</a:t>
            </a:r>
            <a:r>
              <a:rPr lang="en-US" sz="1800" dirty="0">
                <a:solidFill>
                  <a:srgbClr val="742774"/>
                </a:solidFill>
                <a:latin typeface="+mn-lt"/>
              </a:rPr>
              <a:t>  </a:t>
            </a:r>
          </a:p>
        </p:txBody>
      </p:sp>
      <p:grpSp>
        <p:nvGrpSpPr>
          <p:cNvPr id="40" name="Group 39" descr="A screenshot of a PowerApps Canvas Apps -  Learning Resources">
            <a:extLst>
              <a:ext uri="{FF2B5EF4-FFF2-40B4-BE49-F238E27FC236}">
                <a16:creationId xmlns:a16="http://schemas.microsoft.com/office/drawing/2014/main" id="{E9C6D7C4-2749-451C-A9AB-FD3B09157E79}"/>
              </a:ext>
            </a:extLst>
          </p:cNvPr>
          <p:cNvGrpSpPr/>
          <p:nvPr/>
        </p:nvGrpSpPr>
        <p:grpSpPr>
          <a:xfrm>
            <a:off x="6333830" y="548640"/>
            <a:ext cx="4567304" cy="2797796"/>
            <a:chOff x="6333830" y="548640"/>
            <a:chExt cx="4567304" cy="27977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827E0E-2900-4D87-AAE2-89433FE451E4}"/>
                </a:ext>
              </a:extLst>
            </p:cNvPr>
            <p:cNvGrpSpPr/>
            <p:nvPr/>
          </p:nvGrpSpPr>
          <p:grpSpPr>
            <a:xfrm>
              <a:off x="6475675" y="666194"/>
              <a:ext cx="4283614" cy="2562688"/>
              <a:chOff x="6475674" y="666195"/>
              <a:chExt cx="4283614" cy="25626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C8934D-1E6A-47C6-BC8E-91DA08B05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66619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A screenshot of a PowerApps Canvas Apps -  Learning Resources">
                <a:extLst>
                  <a:ext uri="{FF2B5EF4-FFF2-40B4-BE49-F238E27FC236}">
                    <a16:creationId xmlns:a16="http://schemas.microsoft.com/office/drawing/2014/main" id="{F58F12E5-6BBA-4AEE-A067-64C3BE1A8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3969"/>
              <a:stretch/>
            </p:blipFill>
            <p:spPr>
              <a:xfrm>
                <a:off x="6475675" y="666195"/>
                <a:ext cx="4263445" cy="2388859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4B7A8-6DC5-456C-A04E-8320DFA90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54864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9C962-117F-45E5-9BBE-9774E234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3949" y="3097338"/>
            <a:ext cx="355468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a group of people sitting and Discussing">
            <a:extLst>
              <a:ext uri="{FF2B5EF4-FFF2-40B4-BE49-F238E27FC236}">
                <a16:creationId xmlns:a16="http://schemas.microsoft.com/office/drawing/2014/main" id="{1CB8D726-5A93-4452-9C0B-C20D408F8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39" y="3752827"/>
            <a:ext cx="694944" cy="6949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8DF97-64A0-4136-930F-F8EC5108998A}"/>
              </a:ext>
            </a:extLst>
          </p:cNvPr>
          <p:cNvSpPr/>
          <p:nvPr/>
        </p:nvSpPr>
        <p:spPr>
          <a:xfrm>
            <a:off x="1153950" y="3890057"/>
            <a:ext cx="35546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Customer stories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D48152-E22B-4421-81A2-26B34B1C693D}"/>
              </a:ext>
            </a:extLst>
          </p:cNvPr>
          <p:cNvSpPr txBox="1">
            <a:spLocks/>
          </p:cNvSpPr>
          <p:nvPr/>
        </p:nvSpPr>
        <p:spPr>
          <a:xfrm>
            <a:off x="1153949" y="4405780"/>
            <a:ext cx="3554685" cy="177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http://aka.ms/PowerAppsStories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http://aka.ms/GJPepsiVideo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http://aka.ms/ArrivaVideo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http://aka.ms/HeathrowVideo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</p:txBody>
      </p:sp>
      <p:grpSp>
        <p:nvGrpSpPr>
          <p:cNvPr id="48" name="Group 47" descr="A screenshot of sample application">
            <a:extLst>
              <a:ext uri="{FF2B5EF4-FFF2-40B4-BE49-F238E27FC236}">
                <a16:creationId xmlns:a16="http://schemas.microsoft.com/office/drawing/2014/main" id="{88D22134-19C6-4D20-92A3-0BA3FC8A9BC6}"/>
              </a:ext>
            </a:extLst>
          </p:cNvPr>
          <p:cNvGrpSpPr/>
          <p:nvPr/>
        </p:nvGrpSpPr>
        <p:grpSpPr>
          <a:xfrm>
            <a:off x="6333830" y="3642360"/>
            <a:ext cx="4567304" cy="2797796"/>
            <a:chOff x="6333830" y="3642360"/>
            <a:chExt cx="4567304" cy="27977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D4BA74-90AE-4957-AA75-2F8CD6C7F0F7}"/>
                </a:ext>
              </a:extLst>
            </p:cNvPr>
            <p:cNvGrpSpPr/>
            <p:nvPr/>
          </p:nvGrpSpPr>
          <p:grpSpPr>
            <a:xfrm>
              <a:off x="6475674" y="3759915"/>
              <a:ext cx="4283614" cy="2562688"/>
              <a:chOff x="6475674" y="3759915"/>
              <a:chExt cx="4283614" cy="256268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D9F882-62B1-49F8-82C1-CB22F547B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375991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 descr="A screenshot of sample application">
                <a:extLst>
                  <a:ext uri="{FF2B5EF4-FFF2-40B4-BE49-F238E27FC236}">
                    <a16:creationId xmlns:a16="http://schemas.microsoft.com/office/drawing/2014/main" id="{5B74FD2F-027D-42A9-BF72-821C79F40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5675" y="3759915"/>
                <a:ext cx="4276408" cy="233258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E7D35-5E31-46E1-92FF-5C6EAAAE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364236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C83D894-D784-4780-8D10-D8466AA7D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0" y="5704826"/>
            <a:ext cx="1127763" cy="115317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9050">
            <a:solidFill>
              <a:srgbClr val="EAEAE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EC5B11-5EE1-4C41-BBD0-43609F37B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700000">
            <a:off x="-3134837" y="2718832"/>
            <a:ext cx="9698675" cy="4849337"/>
          </a:xfrm>
          <a:custGeom>
            <a:avLst/>
            <a:gdLst>
              <a:gd name="connsiteX0" fmla="*/ 0 w 9698675"/>
              <a:gd name="connsiteY0" fmla="*/ 0 h 4849337"/>
              <a:gd name="connsiteX1" fmla="*/ 9698675 w 9698675"/>
              <a:gd name="connsiteY1" fmla="*/ 0 h 4849337"/>
              <a:gd name="connsiteX2" fmla="*/ 4849338 w 9698675"/>
              <a:gd name="connsiteY2" fmla="*/ 4849337 h 484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98675" h="4849337">
                <a:moveTo>
                  <a:pt x="0" y="0"/>
                </a:moveTo>
                <a:lnTo>
                  <a:pt x="9698675" y="0"/>
                </a:lnTo>
                <a:lnTo>
                  <a:pt x="4849338" y="484933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EA733D2-AE0A-4217-B069-F7B53AC1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7558D-59A6-4854-8F73-B50FBDE6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961" y="215073"/>
            <a:ext cx="3390900" cy="788455"/>
          </a:xfrm>
        </p:spPr>
        <p:txBody>
          <a:bodyPr/>
          <a:lstStyle/>
          <a:p>
            <a:r>
              <a:rPr lang="en-IN" dirty="0"/>
              <a:t>Business scenario</a:t>
            </a:r>
          </a:p>
        </p:txBody>
      </p:sp>
      <p:pic>
        <p:nvPicPr>
          <p:cNvPr id="20" name="Picture 19" descr="Icon of a circle made of two curved arrows">
            <a:extLst>
              <a:ext uri="{FF2B5EF4-FFF2-40B4-BE49-F238E27FC236}">
                <a16:creationId xmlns:a16="http://schemas.microsoft.com/office/drawing/2014/main" id="{5DEF39F4-A2B1-48BD-846A-490B9820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34" y="1374963"/>
            <a:ext cx="288466" cy="296748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C41F1E9-3D8B-4CE7-807F-FCA2DCD9B62D}"/>
              </a:ext>
            </a:extLst>
          </p:cNvPr>
          <p:cNvSpPr txBox="1">
            <a:spLocks/>
          </p:cNvSpPr>
          <p:nvPr/>
        </p:nvSpPr>
        <p:spPr>
          <a:xfrm>
            <a:off x="1633116" y="1246338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Imagine an organization where every three years employees go through a hardware refresh cycle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48DDDC-CADF-4C95-8A0E-4FD2504C3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23394" y="1923443"/>
            <a:ext cx="8716637" cy="1734"/>
            <a:chOff x="1423394" y="1923443"/>
            <a:chExt cx="8716637" cy="173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A369266-7D43-4A09-850D-0727F7126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994" y="1925176"/>
              <a:ext cx="8234037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50B379-13C7-44F4-8960-0EA11AAB9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394" y="1923443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icon of a document with a tick mark in it">
            <a:extLst>
              <a:ext uri="{FF2B5EF4-FFF2-40B4-BE49-F238E27FC236}">
                <a16:creationId xmlns:a16="http://schemas.microsoft.com/office/drawing/2014/main" id="{A7714EA2-12BF-4A4B-8A79-5D4A2221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471" y="2134019"/>
            <a:ext cx="329184" cy="382524"/>
          </a:xfrm>
          <a:prstGeom prst="rect">
            <a:avLst/>
          </a:prstGeo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5596274-73D7-4740-8830-8BC10246C32F}"/>
              </a:ext>
            </a:extLst>
          </p:cNvPr>
          <p:cNvSpPr txBox="1">
            <a:spLocks/>
          </p:cNvSpPr>
          <p:nvPr/>
        </p:nvSpPr>
        <p:spPr>
          <a:xfrm>
            <a:off x="2413450" y="2048282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We will streamline the device order, procurement and approval process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and view aggregate reports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7BC2F9-E67D-459B-90F1-7DDCE1EC8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23494" y="2725386"/>
            <a:ext cx="9559926" cy="1734"/>
            <a:chOff x="2223494" y="2725386"/>
            <a:chExt cx="9559926" cy="173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77F1AD7-EEF2-456A-AE34-5709AB3AA5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6094" y="2727119"/>
              <a:ext cx="9077326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D3000C-E9EB-4095-A3B6-4AD8567CA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94" y="2725386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Icon of a cellphone in front of a tablet">
            <a:extLst>
              <a:ext uri="{FF2B5EF4-FFF2-40B4-BE49-F238E27FC236}">
                <a16:creationId xmlns:a16="http://schemas.microsoft.com/office/drawing/2014/main" id="{77F87E8F-7E54-449E-9E6E-CD8AF29AA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240" y="2967992"/>
            <a:ext cx="440436" cy="327660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C4CAFFF-8F30-45C0-A674-D4DEA357A42B}"/>
              </a:ext>
            </a:extLst>
          </p:cNvPr>
          <p:cNvSpPr txBox="1">
            <a:spLocks/>
          </p:cNvSpPr>
          <p:nvPr/>
        </p:nvSpPr>
        <p:spPr>
          <a:xfrm>
            <a:off x="3213100" y="2850225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The employee-facing device ordering app needs to run in a web browser and on mobile devices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Segoe UI Light"/>
            </a:endParaRPr>
          </a:p>
        </p:txBody>
      </p:sp>
      <p:grpSp>
        <p:nvGrpSpPr>
          <p:cNvPr id="13" name="Group 12" descr="A screenshot of a device order webpage">
            <a:extLst>
              <a:ext uri="{FF2B5EF4-FFF2-40B4-BE49-F238E27FC236}">
                <a16:creationId xmlns:a16="http://schemas.microsoft.com/office/drawing/2014/main" id="{97FEC76D-B76D-4C4C-B28D-4B1C331593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077" y="3670300"/>
            <a:ext cx="3681651" cy="2255270"/>
            <a:chOff x="391077" y="3670300"/>
            <a:chExt cx="3681651" cy="2255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6599F1-CC5C-4C7E-821B-47E3E741A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3747" y="3752096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screenshot of a device order webpage">
              <a:extLst>
                <a:ext uri="{FF2B5EF4-FFF2-40B4-BE49-F238E27FC236}">
                  <a16:creationId xmlns:a16="http://schemas.microsoft.com/office/drawing/2014/main" id="{63C744FF-1620-43F2-8A27-C05CEA39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112" y="3780672"/>
              <a:ext cx="3429002" cy="1922861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8A110E-2277-471F-82D2-60CBE773C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91077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a device ordering app webpage">
            <a:extLst>
              <a:ext uri="{FF2B5EF4-FFF2-40B4-BE49-F238E27FC236}">
                <a16:creationId xmlns:a16="http://schemas.microsoft.com/office/drawing/2014/main" id="{8F73C2C7-9D24-4719-9477-A322AB1834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255174" y="3670300"/>
            <a:ext cx="3681651" cy="2255270"/>
            <a:chOff x="4255174" y="3670300"/>
            <a:chExt cx="3681651" cy="2255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E15A3F-32A2-4D02-8E77-C5A539E5C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47844" y="3752096"/>
              <a:ext cx="3496310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A screenshot of a device ordering app webpage">
              <a:extLst>
                <a:ext uri="{FF2B5EF4-FFF2-40B4-BE49-F238E27FC236}">
                  <a16:creationId xmlns:a16="http://schemas.microsoft.com/office/drawing/2014/main" id="{6195BE91-3EF9-40AD-B3A0-6441E80B3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9190" y="3765785"/>
              <a:ext cx="3499407" cy="1956986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9585F3-B613-4724-929F-51152CEE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255174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a device approval request webpage">
            <a:extLst>
              <a:ext uri="{FF2B5EF4-FFF2-40B4-BE49-F238E27FC236}">
                <a16:creationId xmlns:a16="http://schemas.microsoft.com/office/drawing/2014/main" id="{A42EFEE6-4772-437F-8328-58AF31B66941}"/>
              </a:ext>
            </a:extLst>
          </p:cNvPr>
          <p:cNvGrpSpPr/>
          <p:nvPr/>
        </p:nvGrpSpPr>
        <p:grpSpPr>
          <a:xfrm>
            <a:off x="8119270" y="3670300"/>
            <a:ext cx="3681651" cy="2255270"/>
            <a:chOff x="8119270" y="3670300"/>
            <a:chExt cx="3681651" cy="225527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298228-43D7-48DD-A3EF-4DF8031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1940" y="3752096"/>
              <a:ext cx="3496310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 descr="A screenshot of a device approval request webpage">
              <a:extLst>
                <a:ext uri="{FF2B5EF4-FFF2-40B4-BE49-F238E27FC236}">
                  <a16:creationId xmlns:a16="http://schemas.microsoft.com/office/drawing/2014/main" id="{E7CB77EA-4B86-4251-8DD0-225E4CD00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774"/>
            <a:stretch/>
          </p:blipFill>
          <p:spPr>
            <a:xfrm>
              <a:off x="8211939" y="3752096"/>
              <a:ext cx="3491391" cy="196567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5AECF5-EA9D-45A8-9939-BD1FA58D0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19270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2421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2E99-CCE2-4A6B-BF22-B6403060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16D8A52-C331-4662-9B18-D0F56C1E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375232" y="-1"/>
            <a:ext cx="5816768" cy="5573487"/>
          </a:xfrm>
          <a:custGeom>
            <a:avLst/>
            <a:gdLst>
              <a:gd name="connsiteX0" fmla="*/ 5816768 w 5816768"/>
              <a:gd name="connsiteY0" fmla="*/ 0 h 5573487"/>
              <a:gd name="connsiteX1" fmla="*/ 0 w 5816768"/>
              <a:gd name="connsiteY1" fmla="*/ 0 h 5573487"/>
              <a:gd name="connsiteX2" fmla="*/ 0 w 5816768"/>
              <a:gd name="connsiteY2" fmla="*/ 5330209 h 5573487"/>
              <a:gd name="connsiteX3" fmla="*/ 243279 w 5816768"/>
              <a:gd name="connsiteY3" fmla="*/ 5573487 h 557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6768" h="5573487">
                <a:moveTo>
                  <a:pt x="5816768" y="0"/>
                </a:moveTo>
                <a:lnTo>
                  <a:pt x="0" y="0"/>
                </a:lnTo>
                <a:lnTo>
                  <a:pt x="0" y="5330209"/>
                </a:lnTo>
                <a:lnTo>
                  <a:pt x="243279" y="557348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5BB2AC-D82D-46FE-BACF-21BF3353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71" y="464457"/>
            <a:ext cx="2772230" cy="493486"/>
          </a:xfrm>
        </p:spPr>
        <p:txBody>
          <a:bodyPr/>
          <a:lstStyle/>
          <a:p>
            <a:r>
              <a:rPr lang="en-IN"/>
              <a:t>Lab objectives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74EF16-48C2-4D60-A088-7A6B0FC05FD9}"/>
              </a:ext>
            </a:extLst>
          </p:cNvPr>
          <p:cNvSpPr/>
          <p:nvPr/>
        </p:nvSpPr>
        <p:spPr>
          <a:xfrm>
            <a:off x="672807" y="2124211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Build a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Power Apps Canvas App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for employee facing device ordering experience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0D729-02C1-4BDE-991D-9D35F37B5FDF}"/>
              </a:ext>
            </a:extLst>
          </p:cNvPr>
          <p:cNvSpPr/>
          <p:nvPr/>
        </p:nvSpPr>
        <p:spPr>
          <a:xfrm>
            <a:off x="672807" y="3020468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b="1" dirty="0">
                <a:solidFill>
                  <a:srgbClr val="742774"/>
                </a:solidFill>
              </a:rPr>
              <a:t>Common Data Service</a:t>
            </a:r>
            <a:r>
              <a:rPr lang="en-US" b="1" dirty="0">
                <a:solidFill>
                  <a:srgbClr val="742774"/>
                </a:solidFill>
                <a:latin typeface="+mj-lt"/>
              </a:rPr>
              <a:t> </a:t>
            </a:r>
            <a:r>
              <a:rPr lang="en-US" dirty="0"/>
              <a:t>to store the device orders in the 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E6B2F5-D866-4E18-A8BA-F15D2134DACC}"/>
              </a:ext>
            </a:extLst>
          </p:cNvPr>
          <p:cNvSpPr/>
          <p:nvPr/>
        </p:nvSpPr>
        <p:spPr>
          <a:xfrm>
            <a:off x="672807" y="3916725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Build a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Apps Model-driven app </a:t>
            </a:r>
            <a:r>
              <a:rPr lang="en-US" dirty="0"/>
              <a:t>to complete the procurement process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26FEF-B167-4C7F-A32D-509B8D504063}"/>
              </a:ext>
            </a:extLst>
          </p:cNvPr>
          <p:cNvSpPr/>
          <p:nvPr/>
        </p:nvSpPr>
        <p:spPr>
          <a:xfrm>
            <a:off x="672807" y="4812982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Automate </a:t>
            </a:r>
            <a:r>
              <a:rPr lang="en-US" dirty="0"/>
              <a:t>to build an approval workflow for device approval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5F6F10-65BC-42E3-9396-AAFEAC18F65E}"/>
              </a:ext>
            </a:extLst>
          </p:cNvPr>
          <p:cNvSpPr/>
          <p:nvPr/>
        </p:nvSpPr>
        <p:spPr>
          <a:xfrm>
            <a:off x="672807" y="5709239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endParaRPr lang="en-US" dirty="0"/>
          </a:p>
        </p:txBody>
      </p:sp>
      <p:grpSp>
        <p:nvGrpSpPr>
          <p:cNvPr id="69" name="Group 68" descr="A screenshot of a device ordering app webpage">
            <a:extLst>
              <a:ext uri="{FF2B5EF4-FFF2-40B4-BE49-F238E27FC236}">
                <a16:creationId xmlns:a16="http://schemas.microsoft.com/office/drawing/2014/main" id="{65C20DA3-1E34-409C-8C44-198EC764B5B7}"/>
              </a:ext>
            </a:extLst>
          </p:cNvPr>
          <p:cNvGrpSpPr/>
          <p:nvPr/>
        </p:nvGrpSpPr>
        <p:grpSpPr>
          <a:xfrm>
            <a:off x="6977954" y="1363191"/>
            <a:ext cx="3681651" cy="2255270"/>
            <a:chOff x="731129" y="2301365"/>
            <a:chExt cx="3681651" cy="225527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CB236BC-12EB-45EE-9E3A-3C344F4D9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3799" y="2383161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3" name="Picture 72" descr="A screenshot of a device ordering app webpage">
              <a:extLst>
                <a:ext uri="{FF2B5EF4-FFF2-40B4-BE49-F238E27FC236}">
                  <a16:creationId xmlns:a16="http://schemas.microsoft.com/office/drawing/2014/main" id="{A26F4130-EE5A-4FF4-9B9F-422B26EB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43" y="2383160"/>
              <a:ext cx="3535903" cy="1983099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68FFC5E-F1DB-47AE-B02E-0ED8C370D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1129" y="230136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8" name="Group 37" descr="A screenshot of a powerapp webpage">
            <a:extLst>
              <a:ext uri="{FF2B5EF4-FFF2-40B4-BE49-F238E27FC236}">
                <a16:creationId xmlns:a16="http://schemas.microsoft.com/office/drawing/2014/main" id="{460EAEA8-3A14-4A5A-AE41-AA0EEE2C3497}"/>
              </a:ext>
            </a:extLst>
          </p:cNvPr>
          <p:cNvGrpSpPr/>
          <p:nvPr/>
        </p:nvGrpSpPr>
        <p:grpSpPr>
          <a:xfrm>
            <a:off x="7387152" y="2253919"/>
            <a:ext cx="3681651" cy="2255270"/>
            <a:chOff x="7391192" y="1789990"/>
            <a:chExt cx="3681651" cy="225527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4EE573E-5784-4B78-B7AC-BA5A25B88514}"/>
                </a:ext>
              </a:extLst>
            </p:cNvPr>
            <p:cNvGrpSpPr/>
            <p:nvPr/>
          </p:nvGrpSpPr>
          <p:grpSpPr>
            <a:xfrm>
              <a:off x="7476168" y="1871786"/>
              <a:ext cx="3511699" cy="2091680"/>
              <a:chOff x="7476168" y="1871786"/>
              <a:chExt cx="3511699" cy="209168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02EFE82-EA68-477D-A3FF-025A5F70D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76168" y="1871786"/>
                <a:ext cx="3511699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 screenshot of a powerapp webpage">
                <a:extLst>
                  <a:ext uri="{FF2B5EF4-FFF2-40B4-BE49-F238E27FC236}">
                    <a16:creationId xmlns:a16="http://schemas.microsoft.com/office/drawing/2014/main" id="{991381F1-A808-43D9-9AB1-815D564F40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0132"/>
              <a:stretch/>
            </p:blipFill>
            <p:spPr>
              <a:xfrm>
                <a:off x="7506598" y="1871786"/>
                <a:ext cx="3450838" cy="1937543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1F70D81-900F-4B3B-B45A-DFBBFA36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91192" y="178999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" name="Group 74" descr="A screenshot of a device order webpage">
            <a:extLst>
              <a:ext uri="{FF2B5EF4-FFF2-40B4-BE49-F238E27FC236}">
                <a16:creationId xmlns:a16="http://schemas.microsoft.com/office/drawing/2014/main" id="{17F298AB-37FD-4454-8314-68B6FBC19C76}"/>
              </a:ext>
            </a:extLst>
          </p:cNvPr>
          <p:cNvGrpSpPr/>
          <p:nvPr/>
        </p:nvGrpSpPr>
        <p:grpSpPr>
          <a:xfrm>
            <a:off x="7796350" y="3144647"/>
            <a:ext cx="3681651" cy="2255270"/>
            <a:chOff x="4952223" y="3743325"/>
            <a:chExt cx="3681651" cy="225527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FE7A45A-833A-4B85-8D7F-E5070932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7775" y="3843949"/>
              <a:ext cx="3467100" cy="2064609"/>
            </a:xfrm>
            <a:prstGeom prst="rect">
              <a:avLst/>
            </a:prstGeom>
          </p:spPr>
        </p:pic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A3C7343-5FF2-4D1C-B2CF-5760B795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952223" y="374332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7" descr="A screenshot of a device approval request webpage">
            <a:extLst>
              <a:ext uri="{FF2B5EF4-FFF2-40B4-BE49-F238E27FC236}">
                <a16:creationId xmlns:a16="http://schemas.microsoft.com/office/drawing/2014/main" id="{0B2550E5-12F5-4429-A66B-2D56E1A418B9}"/>
              </a:ext>
            </a:extLst>
          </p:cNvPr>
          <p:cNvGrpSpPr/>
          <p:nvPr/>
        </p:nvGrpSpPr>
        <p:grpSpPr>
          <a:xfrm>
            <a:off x="8205549" y="4035376"/>
            <a:ext cx="3681651" cy="2255270"/>
            <a:chOff x="8125681" y="3151008"/>
            <a:chExt cx="3681651" cy="22552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70C5DB-5C1D-4FCD-BB55-00AC29B95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8351" y="3232804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53" descr="A screenshot of a device approval request webpage">
              <a:extLst>
                <a:ext uri="{FF2B5EF4-FFF2-40B4-BE49-F238E27FC236}">
                  <a16:creationId xmlns:a16="http://schemas.microsoft.com/office/drawing/2014/main" id="{110946EC-E1F3-4634-9942-6D4FF9C86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774"/>
            <a:stretch/>
          </p:blipFill>
          <p:spPr>
            <a:xfrm>
              <a:off x="8218351" y="3232804"/>
              <a:ext cx="3455489" cy="194015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53151E-FE3F-4E5F-BE5E-9EBF00B2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25681" y="3151008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168DE0-FB1E-423A-9A77-6360137A0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29125" y="5924478"/>
            <a:ext cx="962646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  <a:gd name="connsiteX0" fmla="*/ 1887652 w 1887652"/>
              <a:gd name="connsiteY0" fmla="*/ 904397 h 904397"/>
              <a:gd name="connsiteX1" fmla="*/ 925006 w 1887652"/>
              <a:gd name="connsiteY1" fmla="*/ 0 h 904397"/>
              <a:gd name="connsiteX2" fmla="*/ 925006 w 1887652"/>
              <a:gd name="connsiteY2" fmla="*/ 904395 h 904397"/>
              <a:gd name="connsiteX3" fmla="*/ 0 w 1887652"/>
              <a:gd name="connsiteY3" fmla="*/ 904395 h 904397"/>
              <a:gd name="connsiteX4" fmla="*/ 1887652 w 1887652"/>
              <a:gd name="connsiteY4" fmla="*/ 904397 h 904397"/>
              <a:gd name="connsiteX0" fmla="*/ 962646 w 962646"/>
              <a:gd name="connsiteY0" fmla="*/ 904397 h 904397"/>
              <a:gd name="connsiteX1" fmla="*/ 0 w 962646"/>
              <a:gd name="connsiteY1" fmla="*/ 0 h 904397"/>
              <a:gd name="connsiteX2" fmla="*/ 0 w 962646"/>
              <a:gd name="connsiteY2" fmla="*/ 904395 h 904397"/>
              <a:gd name="connsiteX3" fmla="*/ 962646 w 962646"/>
              <a:gd name="connsiteY3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46" h="904397">
                <a:moveTo>
                  <a:pt x="962646" y="904397"/>
                </a:moveTo>
                <a:lnTo>
                  <a:pt x="0" y="0"/>
                </a:lnTo>
                <a:lnTo>
                  <a:pt x="0" y="904395"/>
                </a:lnTo>
                <a:lnTo>
                  <a:pt x="962646" y="904397"/>
                </a:ln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37362A-578B-41D0-ACB5-3694773AE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98259"/>
            <a:ext cx="1190170" cy="2892164"/>
            <a:chOff x="-1" y="-198259"/>
            <a:chExt cx="1190170" cy="289216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736244-4EDA-4535-8B55-FDD89A469D48}"/>
                </a:ext>
              </a:extLst>
            </p:cNvPr>
            <p:cNvSpPr/>
            <p:nvPr/>
          </p:nvSpPr>
          <p:spPr bwMode="auto">
            <a:xfrm rot="5400000" flipH="1">
              <a:off x="-462707" y="264447"/>
              <a:ext cx="1794829" cy="869417"/>
            </a:xfrm>
            <a:custGeom>
              <a:avLst/>
              <a:gdLst>
                <a:gd name="connsiteX0" fmla="*/ 3514959 w 3514959"/>
                <a:gd name="connsiteY0" fmla="*/ 1702650 h 1702650"/>
                <a:gd name="connsiteX1" fmla="*/ 1702649 w 3514959"/>
                <a:gd name="connsiteY1" fmla="*/ 0 h 1702650"/>
                <a:gd name="connsiteX2" fmla="*/ 0 w 3514959"/>
                <a:gd name="connsiteY2" fmla="*/ 1702650 h 170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4959" h="1702650">
                  <a:moveTo>
                    <a:pt x="3514959" y="1702650"/>
                  </a:moveTo>
                  <a:lnTo>
                    <a:pt x="1702649" y="0"/>
                  </a:lnTo>
                  <a:lnTo>
                    <a:pt x="0" y="170265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25CAA2-0410-41F4-9A44-3EFD6170C406}"/>
                </a:ext>
              </a:extLst>
            </p:cNvPr>
            <p:cNvSpPr/>
            <p:nvPr/>
          </p:nvSpPr>
          <p:spPr bwMode="auto">
            <a:xfrm rot="5400000" flipH="1">
              <a:off x="-633413" y="870322"/>
              <a:ext cx="2456996" cy="1190169"/>
            </a:xfrm>
            <a:custGeom>
              <a:avLst/>
              <a:gdLst>
                <a:gd name="connsiteX0" fmla="*/ 1609389 w 1609389"/>
                <a:gd name="connsiteY0" fmla="*/ 779588 h 779588"/>
                <a:gd name="connsiteX1" fmla="*/ 779589 w 1609389"/>
                <a:gd name="connsiteY1" fmla="*/ 0 h 779588"/>
                <a:gd name="connsiteX2" fmla="*/ 0 w 1609389"/>
                <a:gd name="connsiteY2" fmla="*/ 779588 h 77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9389" h="779588">
                  <a:moveTo>
                    <a:pt x="1609389" y="779588"/>
                  </a:moveTo>
                  <a:lnTo>
                    <a:pt x="779589" y="0"/>
                  </a:lnTo>
                  <a:lnTo>
                    <a:pt x="0" y="779588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452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A22842-E1C9-4AAB-9DF2-C2C3B610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71501"/>
            <a:ext cx="12192000" cy="167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74E94F-53B7-43FD-BC36-F7E8338DB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405745" y="2019653"/>
            <a:ext cx="4786255" cy="7017274"/>
          </a:xfrm>
          <a:custGeom>
            <a:avLst/>
            <a:gdLst>
              <a:gd name="connsiteX0" fmla="*/ 0 w 4786255"/>
              <a:gd name="connsiteY0" fmla="*/ 0 h 7017274"/>
              <a:gd name="connsiteX1" fmla="*/ 0 w 4786255"/>
              <a:gd name="connsiteY1" fmla="*/ 7017274 h 7017274"/>
              <a:gd name="connsiteX2" fmla="*/ 1 w 4786255"/>
              <a:gd name="connsiteY2" fmla="*/ 7017274 h 7017274"/>
              <a:gd name="connsiteX3" fmla="*/ 1 w 4786255"/>
              <a:gd name="connsiteY3" fmla="*/ 4838345 h 7017274"/>
              <a:gd name="connsiteX4" fmla="*/ 4734167 w 4786255"/>
              <a:gd name="connsiteY4" fmla="*/ 4838345 h 7017274"/>
              <a:gd name="connsiteX5" fmla="*/ 4786255 w 4786255"/>
              <a:gd name="connsiteY5" fmla="*/ 4786257 h 70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6255" h="7017274">
                <a:moveTo>
                  <a:pt x="0" y="0"/>
                </a:moveTo>
                <a:lnTo>
                  <a:pt x="0" y="7017274"/>
                </a:lnTo>
                <a:lnTo>
                  <a:pt x="1" y="7017274"/>
                </a:lnTo>
                <a:lnTo>
                  <a:pt x="1" y="4838345"/>
                </a:lnTo>
                <a:lnTo>
                  <a:pt x="4734167" y="4838345"/>
                </a:lnTo>
                <a:lnTo>
                  <a:pt x="4786255" y="478625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48461BB-4C2F-4F73-976F-2BD8318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76200"/>
            <a:ext cx="4950176" cy="990600"/>
          </a:xfrm>
          <a:custGeom>
            <a:avLst/>
            <a:gdLst>
              <a:gd name="connsiteX0" fmla="*/ 0 w 4950176"/>
              <a:gd name="connsiteY0" fmla="*/ 0 h 990600"/>
              <a:gd name="connsiteX1" fmla="*/ 3959576 w 4950176"/>
              <a:gd name="connsiteY1" fmla="*/ 0 h 990600"/>
              <a:gd name="connsiteX2" fmla="*/ 4950176 w 4950176"/>
              <a:gd name="connsiteY2" fmla="*/ 990600 h 990600"/>
              <a:gd name="connsiteX3" fmla="*/ 0 w 4950176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76" h="990600">
                <a:moveTo>
                  <a:pt x="0" y="0"/>
                </a:moveTo>
                <a:lnTo>
                  <a:pt x="3959576" y="0"/>
                </a:lnTo>
                <a:lnTo>
                  <a:pt x="4950176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6C16-36E6-4683-9B93-C5A13B33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69932"/>
            <a:ext cx="254635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Lab content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7E16831-96CA-473D-B806-8785452D5021}"/>
              </a:ext>
            </a:extLst>
          </p:cNvPr>
          <p:cNvSpPr txBox="1">
            <a:spLocks/>
          </p:cNvSpPr>
          <p:nvPr/>
        </p:nvSpPr>
        <p:spPr>
          <a:xfrm>
            <a:off x="3545780" y="1228922"/>
            <a:ext cx="510044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Package: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http://aka.ms/appinaday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742774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1CD0474C-5309-4725-8BD4-0A570494C405}"/>
              </a:ext>
            </a:extLst>
          </p:cNvPr>
          <p:cNvSpPr txBox="1">
            <a:spLocks/>
          </p:cNvSpPr>
          <p:nvPr/>
        </p:nvSpPr>
        <p:spPr>
          <a:xfrm>
            <a:off x="1352065" y="1756195"/>
            <a:ext cx="39603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Unzip the package on your local machine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5E1EF6-2CBA-463A-A572-9B4C139C0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8324" y="1765300"/>
            <a:ext cx="0" cy="2371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70240A66-36DC-4F31-8194-77B2CC0E7491}"/>
              </a:ext>
            </a:extLst>
          </p:cNvPr>
          <p:cNvSpPr txBox="1">
            <a:spLocks/>
          </p:cNvSpPr>
          <p:nvPr/>
        </p:nvSpPr>
        <p:spPr>
          <a:xfrm>
            <a:off x="5684242" y="1756195"/>
            <a:ext cx="5155693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Follow instructions: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“00-AppinaDay Lab Overview.pdf”</a:t>
            </a:r>
          </a:p>
        </p:txBody>
      </p:sp>
      <p:pic>
        <p:nvPicPr>
          <p:cNvPr id="7" name="Picture 6" descr="An icon of a document">
            <a:extLst>
              <a:ext uri="{FF2B5EF4-FFF2-40B4-BE49-F238E27FC236}">
                <a16:creationId xmlns:a16="http://schemas.microsoft.com/office/drawing/2014/main" id="{287532C6-15AE-45BE-9507-D84B9279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" y="2414977"/>
            <a:ext cx="635508" cy="635508"/>
          </a:xfrm>
          <a:prstGeom prst="rect">
            <a:avLst/>
          </a:prstGeom>
        </p:spPr>
      </p:pic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392D9F3-23A0-42B5-8B50-71C60DF836A7}"/>
              </a:ext>
            </a:extLst>
          </p:cNvPr>
          <p:cNvSpPr txBox="1">
            <a:spLocks/>
          </p:cNvSpPr>
          <p:nvPr/>
        </p:nvSpPr>
        <p:spPr>
          <a:xfrm>
            <a:off x="1109330" y="2590283"/>
            <a:ext cx="4812499" cy="15696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Contains 4 modules with a lab doc for each: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01-Power Apps Canvas App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02-Common Data Service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03-Power Apps Model-driven App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04- Power Automate</a:t>
            </a:r>
          </a:p>
        </p:txBody>
      </p:sp>
      <p:pic>
        <p:nvPicPr>
          <p:cNvPr id="10" name="Picture 9" descr="An icon of a completed document">
            <a:extLst>
              <a:ext uri="{FF2B5EF4-FFF2-40B4-BE49-F238E27FC236}">
                <a16:creationId xmlns:a16="http://schemas.microsoft.com/office/drawing/2014/main" id="{68D367A1-6FFE-4052-95C4-853BD4697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62" y="4554694"/>
            <a:ext cx="635508" cy="635508"/>
          </a:xfrm>
          <a:prstGeom prst="rect">
            <a:avLst/>
          </a:prstGeom>
        </p:spPr>
      </p:pic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168BCD63-6730-4302-A827-76F573CD6807}"/>
              </a:ext>
            </a:extLst>
          </p:cNvPr>
          <p:cNvSpPr txBox="1">
            <a:spLocks/>
          </p:cNvSpPr>
          <p:nvPr/>
        </p:nvSpPr>
        <p:spPr>
          <a:xfrm>
            <a:off x="1109330" y="4747207"/>
            <a:ext cx="4812499" cy="14157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Completed Modules: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\Completed </a:t>
            </a:r>
            <a:r>
              <a:rPr lang="en-US" sz="1600" dirty="0">
                <a:solidFill>
                  <a:schemeClr val="tx1"/>
                </a:solidFill>
              </a:rPr>
              <a:t>folder contains solution packages that you can import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e.g. To work on Module 4 without completing previous modules -&gt; see \Completed\Module3</a:t>
            </a:r>
          </a:p>
        </p:txBody>
      </p:sp>
      <p:grpSp>
        <p:nvGrpSpPr>
          <p:cNvPr id="15" name="Group 14" descr="A laptop that shows the screenshot of a Lab documents">
            <a:extLst>
              <a:ext uri="{FF2B5EF4-FFF2-40B4-BE49-F238E27FC236}">
                <a16:creationId xmlns:a16="http://schemas.microsoft.com/office/drawing/2014/main" id="{23F5DC8C-3918-48BE-9FA8-B8B4BD29988A}"/>
              </a:ext>
            </a:extLst>
          </p:cNvPr>
          <p:cNvGrpSpPr/>
          <p:nvPr/>
        </p:nvGrpSpPr>
        <p:grpSpPr>
          <a:xfrm>
            <a:off x="8471252" y="2528108"/>
            <a:ext cx="2797302" cy="1921765"/>
            <a:chOff x="8471252" y="2528108"/>
            <a:chExt cx="2797302" cy="19217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6AD13B-5117-424E-B308-1192D37D3B28}"/>
                </a:ext>
              </a:extLst>
            </p:cNvPr>
            <p:cNvSpPr txBox="1"/>
            <p:nvPr/>
          </p:nvSpPr>
          <p:spPr>
            <a:xfrm>
              <a:off x="9383596" y="2528108"/>
              <a:ext cx="97261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Lab docs: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6B9D25-0B22-4A0E-A0DA-D52EC18B3D6B}"/>
                </a:ext>
              </a:extLst>
            </p:cNvPr>
            <p:cNvGrpSpPr/>
            <p:nvPr/>
          </p:nvGrpSpPr>
          <p:grpSpPr>
            <a:xfrm>
              <a:off x="8471252" y="2733675"/>
              <a:ext cx="2797302" cy="1716198"/>
              <a:chOff x="8401246" y="2800453"/>
              <a:chExt cx="2937314" cy="18020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95A9AE-6CAF-4F39-A972-117CD8A740FD}"/>
                  </a:ext>
                </a:extLst>
              </p:cNvPr>
              <p:cNvGrpSpPr/>
              <p:nvPr/>
            </p:nvGrpSpPr>
            <p:grpSpPr>
              <a:xfrm>
                <a:off x="8763000" y="3024931"/>
                <a:ext cx="2228850" cy="1312119"/>
                <a:chOff x="8763000" y="3024931"/>
                <a:chExt cx="2228850" cy="1312119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C668532-CE7D-4870-8A15-0764CBD84F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3024931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0" name="Picture 89" descr="A screenshot of a Lab documents">
                  <a:extLst>
                    <a:ext uri="{FF2B5EF4-FFF2-40B4-BE49-F238E27FC236}">
                      <a16:creationId xmlns:a16="http://schemas.microsoft.com/office/drawing/2014/main" id="{93E0FCD3-74B6-4589-A199-2A33EE65C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17793" y="3135402"/>
                  <a:ext cx="1709572" cy="114496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6A136DC-EA7A-4F02-B3AE-64314689E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2800453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oup 15" descr="A laptop that shows the screenshot of the completed modules">
            <a:extLst>
              <a:ext uri="{FF2B5EF4-FFF2-40B4-BE49-F238E27FC236}">
                <a16:creationId xmlns:a16="http://schemas.microsoft.com/office/drawing/2014/main" id="{7A6A8AF1-605E-45F2-AD93-2E5ACD3DD8E6}"/>
              </a:ext>
            </a:extLst>
          </p:cNvPr>
          <p:cNvGrpSpPr/>
          <p:nvPr/>
        </p:nvGrpSpPr>
        <p:grpSpPr>
          <a:xfrm>
            <a:off x="8471252" y="4598344"/>
            <a:ext cx="2797302" cy="1948553"/>
            <a:chOff x="8471252" y="4598344"/>
            <a:chExt cx="2797302" cy="194855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7A782E-1B09-4408-9B0D-4F75F9178747}"/>
                </a:ext>
              </a:extLst>
            </p:cNvPr>
            <p:cNvSpPr txBox="1"/>
            <p:nvPr/>
          </p:nvSpPr>
          <p:spPr>
            <a:xfrm>
              <a:off x="8882683" y="4598344"/>
              <a:ext cx="19744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Completed modules: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890FBE-EB1F-4F38-9B58-3DBD52520175}"/>
                </a:ext>
              </a:extLst>
            </p:cNvPr>
            <p:cNvGrpSpPr/>
            <p:nvPr/>
          </p:nvGrpSpPr>
          <p:grpSpPr>
            <a:xfrm>
              <a:off x="8471252" y="4830699"/>
              <a:ext cx="2797302" cy="1716198"/>
              <a:chOff x="8401246" y="4787749"/>
              <a:chExt cx="2937314" cy="18020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D1CA98-2C1F-4CD0-9B93-41838C2D935A}"/>
                  </a:ext>
                </a:extLst>
              </p:cNvPr>
              <p:cNvGrpSpPr/>
              <p:nvPr/>
            </p:nvGrpSpPr>
            <p:grpSpPr>
              <a:xfrm>
                <a:off x="8763000" y="5012227"/>
                <a:ext cx="2228850" cy="1312119"/>
                <a:chOff x="8763000" y="5012227"/>
                <a:chExt cx="2228850" cy="1312119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2219B74-1171-41EF-AF2B-DE5DD93EDE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5012227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Picture 53" descr="A screenshot of the completed modules">
                  <a:extLst>
                    <a:ext uri="{FF2B5EF4-FFF2-40B4-BE49-F238E27FC236}">
                      <a16:creationId xmlns:a16="http://schemas.microsoft.com/office/drawing/2014/main" id="{92CF0384-B018-4CE5-8024-F47F6A4AD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76166" y="5192839"/>
                  <a:ext cx="1802519" cy="950894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03E1190-3BA1-4040-A5C0-9636C03F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4787749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7037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/>
      <p:bldP spid="67" grpId="0"/>
      <p:bldP spid="68" grpId="0"/>
      <p:bldP spid="80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8E8D3FA-6BFF-4681-9E49-4E18C1853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6117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D59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D976CF-6C63-4E20-A8B5-F56F55E97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8F0F7C-A675-4B11-BA0D-B79C44A6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15628"/>
            <a:ext cx="11582400" cy="644810"/>
          </a:xfrm>
        </p:spPr>
        <p:txBody>
          <a:bodyPr/>
          <a:lstStyle/>
          <a:p>
            <a:r>
              <a:rPr lang="en-IN" dirty="0"/>
              <a:t>Pre-requisites</a:t>
            </a:r>
          </a:p>
        </p:txBody>
      </p:sp>
      <p:pic>
        <p:nvPicPr>
          <p:cNvPr id="8" name="Picture 7" descr="Icon of a list in a paper">
            <a:extLst>
              <a:ext uri="{FF2B5EF4-FFF2-40B4-BE49-F238E27FC236}">
                <a16:creationId xmlns:a16="http://schemas.microsoft.com/office/drawing/2014/main" id="{CBED97E7-A997-4C0F-B055-D1954B36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3" y="1614456"/>
            <a:ext cx="207264" cy="23317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46B65A1-CB3F-43A8-8CD9-12E9049D8F21}"/>
              </a:ext>
            </a:extLst>
          </p:cNvPr>
          <p:cNvSpPr txBox="1">
            <a:spLocks/>
          </p:cNvSpPr>
          <p:nvPr/>
        </p:nvSpPr>
        <p:spPr>
          <a:xfrm>
            <a:off x="596900" y="1532002"/>
            <a:ext cx="7118350" cy="2377058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Valid Power Apps Plan 2 license: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Common Data Service usage requires a Power Apps Plan 2 license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Visit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https://powerapps.microsoft.com/pricing/</a:t>
            </a:r>
            <a:r>
              <a:rPr lang="en-US" sz="1800" dirty="0"/>
              <a:t> and click Free Trial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are unable to acquire a trial license:</a:t>
            </a:r>
            <a:br>
              <a:rPr lang="en-US" sz="1600" dirty="0"/>
            </a:br>
            <a:r>
              <a:rPr lang="en-US" sz="1600" dirty="0">
                <a:latin typeface="+mn-lt"/>
              </a:rPr>
              <a:t>Ask the instructor for a trial user account that you may use for this session OR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Create your own Office 365 trial tenant – </a:t>
            </a:r>
            <a:r>
              <a:rPr lang="en-US" sz="1600" dirty="0"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http://aka.ms/Office365E5Trial</a:t>
            </a:r>
            <a:r>
              <a:rPr lang="en-US" sz="1600" dirty="0">
                <a:latin typeface="+mn-lt"/>
              </a:rPr>
              <a:t>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277AF-406C-4646-8F9B-16B32F81E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006460"/>
            <a:ext cx="6210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 of a surface pen with a drawn line below it">
            <a:extLst>
              <a:ext uri="{FF2B5EF4-FFF2-40B4-BE49-F238E27FC236}">
                <a16:creationId xmlns:a16="http://schemas.microsoft.com/office/drawing/2014/main" id="{8CB58996-9641-413A-867C-89963AE3A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41" y="4179241"/>
            <a:ext cx="243022" cy="24906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362AA09-4417-4DE4-8C7A-BFD4EE1FF72C}"/>
              </a:ext>
            </a:extLst>
          </p:cNvPr>
          <p:cNvSpPr txBox="1">
            <a:spLocks/>
          </p:cNvSpPr>
          <p:nvPr/>
        </p:nvSpPr>
        <p:spPr>
          <a:xfrm>
            <a:off x="596900" y="4103860"/>
            <a:ext cx="6915150" cy="69073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Power Apps authoring environment: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Launch </a:t>
            </a:r>
            <a:r>
              <a:rPr lang="en-US" sz="1600" dirty="0"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1600" dirty="0">
                <a:latin typeface="+mn-lt"/>
              </a:rPr>
              <a:t> using any modern browser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A1265DC-0173-4ACE-BA19-0BCD07A44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891999"/>
            <a:ext cx="6845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 of a cellphone with a checkmark on the lower right corner">
            <a:extLst>
              <a:ext uri="{FF2B5EF4-FFF2-40B4-BE49-F238E27FC236}">
                <a16:creationId xmlns:a16="http://schemas.microsoft.com/office/drawing/2014/main" id="{9BEE1363-F7E7-44DD-883F-761C21F6F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16" y="5035650"/>
            <a:ext cx="225552" cy="28041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6C86C7D-2C19-4FDD-B123-F14B113CA471}"/>
              </a:ext>
            </a:extLst>
          </p:cNvPr>
          <p:cNvSpPr txBox="1">
            <a:spLocks/>
          </p:cNvSpPr>
          <p:nvPr/>
        </p:nvSpPr>
        <p:spPr>
          <a:xfrm>
            <a:off x="596900" y="4989400"/>
            <a:ext cx="6915150" cy="84948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>
                <a:solidFill>
                  <a:srgbClr val="742774"/>
                </a:solidFill>
              </a:rPr>
              <a:t>Power Apps mobile apps (Optional):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PowerApps – iOS : </a:t>
            </a:r>
            <a:r>
              <a:rPr lang="en-US" sz="1600"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https://aka.ms/PowerAppsiOS</a:t>
            </a:r>
            <a:br>
              <a:rPr lang="en-US" sz="1600">
                <a:latin typeface="+mn-lt"/>
              </a:rPr>
            </a:br>
            <a:r>
              <a:rPr lang="en-US" sz="1600">
                <a:latin typeface="+mn-lt"/>
              </a:rPr>
              <a:t>PowerApps – Android : </a:t>
            </a:r>
            <a:r>
              <a:rPr lang="en-US" sz="1600">
                <a:latin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https://aka.ms/PowerAppsAndroid</a:t>
            </a:r>
            <a:endParaRPr lang="en-US" sz="1600">
              <a:latin typeface="+mn-lt"/>
            </a:endParaRPr>
          </a:p>
        </p:txBody>
      </p:sp>
      <p:grpSp>
        <p:nvGrpSpPr>
          <p:cNvPr id="4" name="Group 3" descr="A screenshot of a PowerApps Plan 2">
            <a:extLst>
              <a:ext uri="{FF2B5EF4-FFF2-40B4-BE49-F238E27FC236}">
                <a16:creationId xmlns:a16="http://schemas.microsoft.com/office/drawing/2014/main" id="{1089F1B4-0AD4-4DE5-AB68-636D05E13747}"/>
              </a:ext>
            </a:extLst>
          </p:cNvPr>
          <p:cNvGrpSpPr/>
          <p:nvPr/>
        </p:nvGrpSpPr>
        <p:grpSpPr>
          <a:xfrm>
            <a:off x="8806009" y="1931911"/>
            <a:ext cx="3226761" cy="3117185"/>
            <a:chOff x="8806009" y="1931911"/>
            <a:chExt cx="3226761" cy="311718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DAF7A4-FF1B-4B9C-814D-DBBB7AAA3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806009" y="1931911"/>
              <a:ext cx="3226761" cy="3117185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33A677-3DA5-45A5-A803-0F687C49E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95389" y="2053156"/>
              <a:ext cx="3048000" cy="2874695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Picture 26" descr="A screenshot of a PowerApps Plan 2">
              <a:extLst>
                <a:ext uri="{FF2B5EF4-FFF2-40B4-BE49-F238E27FC236}">
                  <a16:creationId xmlns:a16="http://schemas.microsoft.com/office/drawing/2014/main" id="{03817C69-ED43-4F86-A48C-ED984CD61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69930" y="2053156"/>
              <a:ext cx="2498918" cy="2874695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9078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17223E6-CE6D-4FB5-884B-0ECE72A6F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14" y="203200"/>
            <a:ext cx="11111491" cy="990600"/>
          </a:xfrm>
          <a:custGeom>
            <a:avLst/>
            <a:gdLst>
              <a:gd name="connsiteX0" fmla="*/ 0 w 11111491"/>
              <a:gd name="connsiteY0" fmla="*/ 0 h 990600"/>
              <a:gd name="connsiteX1" fmla="*/ 1233715 w 11111491"/>
              <a:gd name="connsiteY1" fmla="*/ 0 h 990600"/>
              <a:gd name="connsiteX2" fmla="*/ 4927600 w 11111491"/>
              <a:gd name="connsiteY2" fmla="*/ 0 h 990600"/>
              <a:gd name="connsiteX3" fmla="*/ 6031921 w 11111491"/>
              <a:gd name="connsiteY3" fmla="*/ 0 h 990600"/>
              <a:gd name="connsiteX4" fmla="*/ 6161315 w 11111491"/>
              <a:gd name="connsiteY4" fmla="*/ 0 h 990600"/>
              <a:gd name="connsiteX5" fmla="*/ 7265636 w 11111491"/>
              <a:gd name="connsiteY5" fmla="*/ 0 h 990600"/>
              <a:gd name="connsiteX6" fmla="*/ 8887176 w 11111491"/>
              <a:gd name="connsiteY6" fmla="*/ 0 h 990600"/>
              <a:gd name="connsiteX7" fmla="*/ 10120891 w 11111491"/>
              <a:gd name="connsiteY7" fmla="*/ 0 h 990600"/>
              <a:gd name="connsiteX8" fmla="*/ 11111491 w 11111491"/>
              <a:gd name="connsiteY8" fmla="*/ 990600 h 990600"/>
              <a:gd name="connsiteX9" fmla="*/ 9877776 w 11111491"/>
              <a:gd name="connsiteY9" fmla="*/ 990600 h 990600"/>
              <a:gd name="connsiteX10" fmla="*/ 8774691 w 11111491"/>
              <a:gd name="connsiteY10" fmla="*/ 990600 h 990600"/>
              <a:gd name="connsiteX11" fmla="*/ 7540976 w 11111491"/>
              <a:gd name="connsiteY11" fmla="*/ 990600 h 990600"/>
              <a:gd name="connsiteX12" fmla="*/ 6161315 w 11111491"/>
              <a:gd name="connsiteY12" fmla="*/ 990600 h 990600"/>
              <a:gd name="connsiteX13" fmla="*/ 4927600 w 11111491"/>
              <a:gd name="connsiteY13" fmla="*/ 990600 h 990600"/>
              <a:gd name="connsiteX14" fmla="*/ 1233715 w 11111491"/>
              <a:gd name="connsiteY14" fmla="*/ 990600 h 990600"/>
              <a:gd name="connsiteX15" fmla="*/ 0 w 11111491"/>
              <a:gd name="connsiteY15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11491" h="990600">
                <a:moveTo>
                  <a:pt x="0" y="0"/>
                </a:moveTo>
                <a:lnTo>
                  <a:pt x="1233715" y="0"/>
                </a:lnTo>
                <a:lnTo>
                  <a:pt x="4927600" y="0"/>
                </a:lnTo>
                <a:lnTo>
                  <a:pt x="6031921" y="0"/>
                </a:lnTo>
                <a:lnTo>
                  <a:pt x="6161315" y="0"/>
                </a:lnTo>
                <a:lnTo>
                  <a:pt x="7265636" y="0"/>
                </a:lnTo>
                <a:lnTo>
                  <a:pt x="8887176" y="0"/>
                </a:lnTo>
                <a:lnTo>
                  <a:pt x="10120891" y="0"/>
                </a:lnTo>
                <a:lnTo>
                  <a:pt x="11111491" y="990600"/>
                </a:lnTo>
                <a:lnTo>
                  <a:pt x="9877776" y="990600"/>
                </a:lnTo>
                <a:lnTo>
                  <a:pt x="8774691" y="990600"/>
                </a:lnTo>
                <a:lnTo>
                  <a:pt x="7540976" y="990600"/>
                </a:lnTo>
                <a:lnTo>
                  <a:pt x="6161315" y="990600"/>
                </a:lnTo>
                <a:lnTo>
                  <a:pt x="4927600" y="990600"/>
                </a:lnTo>
                <a:lnTo>
                  <a:pt x="1233715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3B6181-B596-49BA-9CDE-1C58670A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22914"/>
            <a:ext cx="8528050" cy="41450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Provision environment and Common Data Service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8B0AED-F2A7-4EA9-AF40-A98B3AD67071}"/>
              </a:ext>
            </a:extLst>
          </p:cNvPr>
          <p:cNvSpPr/>
          <p:nvPr/>
        </p:nvSpPr>
        <p:spPr>
          <a:xfrm>
            <a:off x="301318" y="793773"/>
            <a:ext cx="10386346" cy="2582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lab requires a new Power Apps environment and database that was provisioned for this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54B65-ECB5-43EF-9AC7-4DDB07B25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0" y="1480701"/>
            <a:ext cx="121920" cy="12192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D2FE9E0-4695-4D3E-8DF4-E48290D3008E}"/>
              </a:ext>
            </a:extLst>
          </p:cNvPr>
          <p:cNvSpPr/>
          <p:nvPr/>
        </p:nvSpPr>
        <p:spPr bwMode="auto">
          <a:xfrm>
            <a:off x="588006" y="1436649"/>
            <a:ext cx="1131824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Go to the Power Apps Admin center – </a:t>
            </a:r>
            <a:r>
              <a:rPr lang="en-US" sz="16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http://admin.powerapps.com </a:t>
            </a:r>
            <a:endParaRPr lang="en-US" sz="1600" dirty="0">
              <a:solidFill>
                <a:srgbClr val="742774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40E55-5D7F-4255-BDDC-F35121CE2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03" y="2016382"/>
            <a:ext cx="121920" cy="12192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D1A8F77-6CC6-440F-806F-4FDEE6266AC5}"/>
              </a:ext>
            </a:extLst>
          </p:cNvPr>
          <p:cNvSpPr/>
          <p:nvPr/>
        </p:nvSpPr>
        <p:spPr bwMode="auto">
          <a:xfrm>
            <a:off x="1199431" y="1972568"/>
            <a:ext cx="10687767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</a:t>
            </a:r>
            <a:r>
              <a:rPr lang="en-US" sz="16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+New environment</a:t>
            </a:r>
            <a:r>
              <a:rPr lang="en-US" sz="16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, fill out the form using a Trial Environment, and select </a:t>
            </a:r>
            <a:r>
              <a:rPr lang="en-US" sz="16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Environment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4EA57-7208-4413-B0C6-E18FEF4C8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3" y="2552063"/>
            <a:ext cx="121920" cy="12192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64785D3-435A-426F-A6A8-260ED3496D04}"/>
              </a:ext>
            </a:extLst>
          </p:cNvPr>
          <p:cNvSpPr/>
          <p:nvPr/>
        </p:nvSpPr>
        <p:spPr bwMode="auto">
          <a:xfrm>
            <a:off x="1686556" y="2508487"/>
            <a:ext cx="10200644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database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0C130-B452-4C90-BC77-0D6C6883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46" y="3087982"/>
            <a:ext cx="121920" cy="12192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28CB64D1-A88E-46AF-8526-26FA0F71C330}"/>
              </a:ext>
            </a:extLst>
          </p:cNvPr>
          <p:cNvSpPr/>
          <p:nvPr/>
        </p:nvSpPr>
        <p:spPr bwMode="auto">
          <a:xfrm>
            <a:off x="2238097" y="2977063"/>
            <a:ext cx="964910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Fill out the form, check the box to include sample apps and data and 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my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1FD44D-7AAC-4D44-B9F9-24E3543F9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325" y="3623901"/>
            <a:ext cx="121920" cy="12192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E0D5DF93-BD99-4158-A117-15C337DB7E3F}"/>
              </a:ext>
            </a:extLst>
          </p:cNvPr>
          <p:cNvSpPr/>
          <p:nvPr/>
        </p:nvSpPr>
        <p:spPr bwMode="auto">
          <a:xfrm>
            <a:off x="2743378" y="3580325"/>
            <a:ext cx="91120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Your new environment will be added to the list of environments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BA5C6F-585D-4E7C-AB05-C1388110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168" y="4159820"/>
            <a:ext cx="121920" cy="12192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8DC28B9-C84A-4D27-8CD1-1E22A843D60C}"/>
              </a:ext>
            </a:extLst>
          </p:cNvPr>
          <p:cNvSpPr/>
          <p:nvPr/>
        </p:nvSpPr>
        <p:spPr bwMode="auto">
          <a:xfrm>
            <a:off x="3282220" y="4116244"/>
            <a:ext cx="8560530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IMPORTANT: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database has not yet been provisioned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8CF7C3-03E3-47AF-9F9E-C09E3BC98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25" y="4695739"/>
            <a:ext cx="121920" cy="12192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5C2D34AC-51A5-493B-834F-05234520DFC7}"/>
              </a:ext>
            </a:extLst>
          </p:cNvPr>
          <p:cNvSpPr/>
          <p:nvPr/>
        </p:nvSpPr>
        <p:spPr bwMode="auto">
          <a:xfrm>
            <a:off x="3822878" y="4652163"/>
            <a:ext cx="79944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Select the environment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just created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4677B-B360-4866-8736-EDBBEA0FF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90" y="5231658"/>
            <a:ext cx="121920" cy="1219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2ADEA230-FBED-4FF8-93A1-39D090EF892C}"/>
              </a:ext>
            </a:extLst>
          </p:cNvPr>
          <p:cNvSpPr/>
          <p:nvPr/>
        </p:nvSpPr>
        <p:spPr bwMode="auto">
          <a:xfrm>
            <a:off x="4351743" y="5188082"/>
            <a:ext cx="7471958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Wait for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“Provisioning database…”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 to go away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9223B-F064-46B9-A45A-804A07C9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575" y="5767577"/>
            <a:ext cx="121920" cy="1219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2CB73A3B-4D04-49F4-B6EC-EA552721CC49}"/>
              </a:ext>
            </a:extLst>
          </p:cNvPr>
          <p:cNvSpPr/>
          <p:nvPr/>
        </p:nvSpPr>
        <p:spPr bwMode="auto">
          <a:xfrm>
            <a:off x="4870628" y="5724001"/>
            <a:ext cx="68768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may need to refresh the screen every couple of minutes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95F13E-2FF6-461F-827D-EA3D0CA59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0" y="6303500"/>
            <a:ext cx="121920" cy="121920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D4AD76C5-0F1D-462D-A401-9AB5B26B1D81}"/>
              </a:ext>
            </a:extLst>
          </p:cNvPr>
          <p:cNvSpPr/>
          <p:nvPr/>
        </p:nvSpPr>
        <p:spPr bwMode="auto">
          <a:xfrm>
            <a:off x="5424892" y="6259924"/>
            <a:ext cx="6388829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Once the provisioning is complete, then proceed to create apps in</a:t>
            </a:r>
            <a:b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environment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A41E3D5-F6B7-4810-B32B-9EA12DD8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" y="1787071"/>
            <a:ext cx="5083629" cy="5083630"/>
          </a:xfrm>
          <a:custGeom>
            <a:avLst/>
            <a:gdLst>
              <a:gd name="connsiteX0" fmla="*/ 5083629 w 5083629"/>
              <a:gd name="connsiteY0" fmla="*/ 0 h 5083630"/>
              <a:gd name="connsiteX1" fmla="*/ 0 w 5083629"/>
              <a:gd name="connsiteY1" fmla="*/ 5083630 h 5083630"/>
              <a:gd name="connsiteX2" fmla="*/ 5083629 w 5083629"/>
              <a:gd name="connsiteY2" fmla="*/ 5083630 h 508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3629" h="5083630">
                <a:moveTo>
                  <a:pt x="5083629" y="0"/>
                </a:moveTo>
                <a:lnTo>
                  <a:pt x="0" y="5083630"/>
                </a:lnTo>
                <a:lnTo>
                  <a:pt x="5083629" y="5083630"/>
                </a:lnTo>
                <a:close/>
              </a:path>
            </a:pathLst>
          </a:custGeom>
          <a:solidFill>
            <a:srgbClr val="EAEAEA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946F858-F088-4572-BB06-06A2AE887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1" y="5878286"/>
            <a:ext cx="958125" cy="97971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Graphic 72">
            <a:extLst>
              <a:ext uri="{FF2B5EF4-FFF2-40B4-BE49-F238E27FC236}">
                <a16:creationId xmlns:a16="http://schemas.microsoft.com/office/drawing/2014/main" id="{0C99D63A-4FAA-491C-AA41-EA1ABFF34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119" y="5080000"/>
            <a:ext cx="936234" cy="1153006"/>
          </a:xfrm>
          <a:custGeom>
            <a:avLst/>
            <a:gdLst>
              <a:gd name="connsiteX0" fmla="*/ 387001 w 773906"/>
              <a:gd name="connsiteY0" fmla="*/ 253079 h 953095"/>
              <a:gd name="connsiteX1" fmla="*/ 0 w 773906"/>
              <a:gd name="connsiteY1" fmla="*/ 126587 h 953095"/>
              <a:gd name="connsiteX2" fmla="*/ 387001 w 773906"/>
              <a:gd name="connsiteY2" fmla="*/ 0 h 953095"/>
              <a:gd name="connsiteX3" fmla="*/ 773906 w 773906"/>
              <a:gd name="connsiteY3" fmla="*/ 126587 h 953095"/>
              <a:gd name="connsiteX4" fmla="*/ 387001 w 773906"/>
              <a:gd name="connsiteY4" fmla="*/ 253079 h 953095"/>
              <a:gd name="connsiteX5" fmla="*/ 0 w 773906"/>
              <a:gd name="connsiteY5" fmla="*/ 227171 h 953095"/>
              <a:gd name="connsiteX6" fmla="*/ 0 w 773906"/>
              <a:gd name="connsiteY6" fmla="*/ 401860 h 953095"/>
              <a:gd name="connsiteX7" fmla="*/ 387001 w 773906"/>
              <a:gd name="connsiteY7" fmla="*/ 491204 h 953095"/>
              <a:gd name="connsiteX8" fmla="*/ 773906 w 773906"/>
              <a:gd name="connsiteY8" fmla="*/ 401860 h 953095"/>
              <a:gd name="connsiteX9" fmla="*/ 773906 w 773906"/>
              <a:gd name="connsiteY9" fmla="*/ 227171 h 953095"/>
              <a:gd name="connsiteX10" fmla="*/ 0 w 773906"/>
              <a:gd name="connsiteY10" fmla="*/ 481394 h 953095"/>
              <a:gd name="connsiteX11" fmla="*/ 0 w 773906"/>
              <a:gd name="connsiteY11" fmla="*/ 639985 h 953095"/>
              <a:gd name="connsiteX12" fmla="*/ 387001 w 773906"/>
              <a:gd name="connsiteY12" fmla="*/ 729329 h 953095"/>
              <a:gd name="connsiteX13" fmla="*/ 773906 w 773906"/>
              <a:gd name="connsiteY13" fmla="*/ 639985 h 953095"/>
              <a:gd name="connsiteX14" fmla="*/ 773906 w 773906"/>
              <a:gd name="connsiteY14" fmla="*/ 481394 h 953095"/>
              <a:gd name="connsiteX15" fmla="*/ 0 w 773906"/>
              <a:gd name="connsiteY15" fmla="*/ 719519 h 953095"/>
              <a:gd name="connsiteX16" fmla="*/ 0 w 773906"/>
              <a:gd name="connsiteY16" fmla="*/ 830294 h 953095"/>
              <a:gd name="connsiteX17" fmla="*/ 773906 w 773906"/>
              <a:gd name="connsiteY17" fmla="*/ 830294 h 953095"/>
              <a:gd name="connsiteX18" fmla="*/ 773906 w 773906"/>
              <a:gd name="connsiteY18" fmla="*/ 719519 h 9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3906" h="953095">
                <a:moveTo>
                  <a:pt x="387001" y="253079"/>
                </a:moveTo>
                <a:cubicBezTo>
                  <a:pt x="173260" y="253079"/>
                  <a:pt x="0" y="196405"/>
                  <a:pt x="0" y="126587"/>
                </a:cubicBezTo>
                <a:cubicBezTo>
                  <a:pt x="0" y="56769"/>
                  <a:pt x="173260" y="0"/>
                  <a:pt x="387001" y="0"/>
                </a:cubicBezTo>
                <a:cubicBezTo>
                  <a:pt x="600742" y="0"/>
                  <a:pt x="773906" y="56769"/>
                  <a:pt x="773906" y="126587"/>
                </a:cubicBezTo>
                <a:cubicBezTo>
                  <a:pt x="773906" y="196405"/>
                  <a:pt x="600742" y="253079"/>
                  <a:pt x="387001" y="253079"/>
                </a:cubicBezTo>
                <a:close/>
                <a:moveTo>
                  <a:pt x="0" y="227171"/>
                </a:moveTo>
                <a:lnTo>
                  <a:pt x="0" y="401860"/>
                </a:lnTo>
                <a:cubicBezTo>
                  <a:pt x="0" y="428530"/>
                  <a:pt x="131731" y="491204"/>
                  <a:pt x="387001" y="491204"/>
                </a:cubicBezTo>
                <a:cubicBezTo>
                  <a:pt x="642271" y="491204"/>
                  <a:pt x="773906" y="428530"/>
                  <a:pt x="773906" y="401860"/>
                </a:cubicBezTo>
                <a:lnTo>
                  <a:pt x="773906" y="227171"/>
                </a:lnTo>
                <a:moveTo>
                  <a:pt x="0" y="481394"/>
                </a:moveTo>
                <a:lnTo>
                  <a:pt x="0" y="639985"/>
                </a:lnTo>
                <a:cubicBezTo>
                  <a:pt x="0" y="666655"/>
                  <a:pt x="131731" y="729329"/>
                  <a:pt x="387001" y="729329"/>
                </a:cubicBezTo>
                <a:cubicBezTo>
                  <a:pt x="642271" y="729329"/>
                  <a:pt x="773906" y="666655"/>
                  <a:pt x="773906" y="639985"/>
                </a:cubicBezTo>
                <a:lnTo>
                  <a:pt x="773906" y="481394"/>
                </a:lnTo>
                <a:moveTo>
                  <a:pt x="0" y="719519"/>
                </a:moveTo>
                <a:lnTo>
                  <a:pt x="0" y="830294"/>
                </a:lnTo>
                <a:cubicBezTo>
                  <a:pt x="0" y="994029"/>
                  <a:pt x="773906" y="994029"/>
                  <a:pt x="773906" y="830294"/>
                </a:cubicBezTo>
                <a:lnTo>
                  <a:pt x="773906" y="719519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  <a:alpha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0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81FE-D9D6-4298-9F10-654EBEFE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 overview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7A79D5-3744-4A2E-A688-14CD08A2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595810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971FD9-4824-41CE-B657-127E2520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8454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67DEF6-4AA8-487F-95E9-0CA73797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2211351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1343A8E2-9925-478B-882D-50627776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93" y="2946655"/>
            <a:ext cx="585216" cy="964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4F2311-637E-43E1-AEE4-B9ECF53DFC11}"/>
              </a:ext>
            </a:extLst>
          </p:cNvPr>
          <p:cNvSpPr/>
          <p:nvPr/>
        </p:nvSpPr>
        <p:spPr>
          <a:xfrm>
            <a:off x="1083518" y="3075058"/>
            <a:ext cx="997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</a:rPr>
              <a:t>Canvas</a:t>
            </a:r>
            <a:br>
              <a:rPr lang="en-US" sz="2000" dirty="0">
                <a:solidFill>
                  <a:schemeClr val="bg1"/>
                </a:solidFill>
                <a:latin typeface="Segoe UI Semibold"/>
              </a:rPr>
            </a:br>
            <a:r>
              <a:rPr lang="en-US" sz="2000" dirty="0">
                <a:solidFill>
                  <a:schemeClr val="bg1"/>
                </a:solidFill>
                <a:latin typeface="Segoe UI Semibold"/>
              </a:rPr>
              <a:t>App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EDB611-249F-44C4-B3D6-E34507FD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3439851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E1EB70-2F31-4E03-9565-CFC81C22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52495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u="sng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A88A62C-31B1-410A-A4A3-E10CB8DD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5055392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n icon of a hand offering services">
            <a:extLst>
              <a:ext uri="{FF2B5EF4-FFF2-40B4-BE49-F238E27FC236}">
                <a16:creationId xmlns:a16="http://schemas.microsoft.com/office/drawing/2014/main" id="{0558F8D9-1C1C-46F9-AE69-E160F0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42" y="2983231"/>
            <a:ext cx="838200" cy="89154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D00467-0EF8-437D-AD94-B899C3DD780D}"/>
              </a:ext>
            </a:extLst>
          </p:cNvPr>
          <p:cNvSpPr/>
          <p:nvPr/>
        </p:nvSpPr>
        <p:spPr>
          <a:xfrm>
            <a:off x="3037862" y="3075058"/>
            <a:ext cx="2777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Common Data Service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144B12-D947-4A9D-9608-AB03B8CBC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6283893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4C2C28-C439-45FC-B9F2-840541BBD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96537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D26ABF9-3B82-47C4-A667-B6686B3F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7899434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n icon of app model">
            <a:extLst>
              <a:ext uri="{FF2B5EF4-FFF2-40B4-BE49-F238E27FC236}">
                <a16:creationId xmlns:a16="http://schemas.microsoft.com/office/drawing/2014/main" id="{5D62B0BE-5A34-49C2-B6CB-3A932945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38" y="3023617"/>
            <a:ext cx="964692" cy="8107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B53B45-C66F-44C8-8CB4-F5495093859B}"/>
              </a:ext>
            </a:extLst>
          </p:cNvPr>
          <p:cNvSpPr/>
          <p:nvPr/>
        </p:nvSpPr>
        <p:spPr>
          <a:xfrm>
            <a:off x="6473493" y="3121225"/>
            <a:ext cx="15941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Model-driven</a:t>
            </a:r>
          </a:p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App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A7B5C-D972-45FB-A36A-790768253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9127936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5E5F32-6DD8-4791-93E7-D5B94F000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40579" y="2554953"/>
            <a:ext cx="1748094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BC51258-6343-43EA-ADC8-2E1FC68C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10743477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n icon of power switch">
            <a:extLst>
              <a:ext uri="{FF2B5EF4-FFF2-40B4-BE49-F238E27FC236}">
                <a16:creationId xmlns:a16="http://schemas.microsoft.com/office/drawing/2014/main" id="{A81869E4-4FB3-4BFC-82EE-AA671C6D5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534" y="2995423"/>
            <a:ext cx="710184" cy="86715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7578950-70A0-4F07-B813-1D69EEE0619D}"/>
              </a:ext>
            </a:extLst>
          </p:cNvPr>
          <p:cNvSpPr/>
          <p:nvPr/>
        </p:nvSpPr>
        <p:spPr>
          <a:xfrm>
            <a:off x="9494577" y="3105836"/>
            <a:ext cx="1240098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 Automate</a:t>
            </a:r>
            <a:endParaRPr lang="en-US" sz="2000" dirty="0">
              <a:solidFill>
                <a:schemeClr val="bg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18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EDB75-6EB7-4330-8AF2-C4A07CE1F2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FE5E3D-6912-41C5-8417-76E42416C6E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7073900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1: Power Apps Canvas App</a:t>
            </a:r>
          </a:p>
        </p:txBody>
      </p:sp>
    </p:spTree>
    <p:extLst>
      <p:ext uri="{BB962C8B-B14F-4D97-AF65-F5344CB8AC3E}">
        <p14:creationId xmlns:p14="http://schemas.microsoft.com/office/powerpoint/2010/main" val="7390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AFFF1E-07E1-4C58-8296-B9717EFA0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822BEBB2-AB61-4F34-B985-95E593BA4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D7EA0FC-00D3-43FB-B47E-449947682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30A917E-A8E9-4711-9182-7A5E9D57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5" name="Title 6">
            <a:extLst>
              <a:ext uri="{FF2B5EF4-FFF2-40B4-BE49-F238E27FC236}">
                <a16:creationId xmlns:a16="http://schemas.microsoft.com/office/drawing/2014/main" id="{5187754A-55EF-44D3-AD72-97ACA600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1:Learning objectives</a:t>
            </a:r>
          </a:p>
        </p:txBody>
      </p:sp>
      <p:grpSp>
        <p:nvGrpSpPr>
          <p:cNvPr id="206" name="Group 205" descr="A breadcrumb of Canvas App">
            <a:extLst>
              <a:ext uri="{FF2B5EF4-FFF2-40B4-BE49-F238E27FC236}">
                <a16:creationId xmlns:a16="http://schemas.microsoft.com/office/drawing/2014/main" id="{335373AE-1DB4-4021-B366-FABC8ABAF24C}"/>
              </a:ext>
            </a:extLst>
          </p:cNvPr>
          <p:cNvGrpSpPr/>
          <p:nvPr/>
        </p:nvGrpSpPr>
        <p:grpSpPr>
          <a:xfrm>
            <a:off x="7412527" y="141681"/>
            <a:ext cx="1024061" cy="818743"/>
            <a:chOff x="7415641" y="138519"/>
            <a:chExt cx="1024061" cy="81874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F7553D7-2FE5-449F-A78A-962BBFEA6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7738030">
              <a:off x="7415641" y="138519"/>
              <a:ext cx="818743" cy="818743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A7E41CC-C6EC-4448-926A-59073C0E3779}"/>
                </a:ext>
              </a:extLst>
            </p:cNvPr>
            <p:cNvGrpSpPr/>
            <p:nvPr/>
          </p:nvGrpSpPr>
          <p:grpSpPr>
            <a:xfrm>
              <a:off x="7462376" y="185254"/>
              <a:ext cx="977326" cy="725273"/>
              <a:chOff x="7462376" y="185254"/>
              <a:chExt cx="977326" cy="72527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23BCC5B-BA43-49A7-8EC2-D69DE5930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6237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8D8BA2D-6A1B-4CE0-BE89-DF3682CE1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808591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2321F38-B578-4053-B469-9DDAE9FCC522}"/>
                  </a:ext>
                </a:extLst>
              </p:cNvPr>
              <p:cNvSpPr/>
              <p:nvPr/>
            </p:nvSpPr>
            <p:spPr>
              <a:xfrm>
                <a:off x="7524098" y="354344"/>
                <a:ext cx="601829" cy="38709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Canvas</a:t>
                </a:r>
                <a:b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</a:t>
                </a:r>
              </a:p>
            </p:txBody>
          </p:sp>
          <p:sp>
            <p:nvSpPr>
              <p:cNvPr id="212" name="CellPhone_video" title="Icon of a cellphone with a play sign on the screen">
                <a:extLst>
                  <a:ext uri="{FF2B5EF4-FFF2-40B4-BE49-F238E27FC236}">
                    <a16:creationId xmlns:a16="http://schemas.microsoft.com/office/drawing/2014/main" id="{0FFFD757-ECE2-4E3D-9087-90B1731526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06285" y="350044"/>
                <a:ext cx="237454" cy="395692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  <a:gd name="T22" fmla="*/ 1433 w 2250"/>
                  <a:gd name="T23" fmla="*/ 1453 h 3750"/>
                  <a:gd name="T24" fmla="*/ 817 w 2250"/>
                  <a:gd name="T25" fmla="*/ 1064 h 3750"/>
                  <a:gd name="T26" fmla="*/ 817 w 2250"/>
                  <a:gd name="T27" fmla="*/ 1843 h 3750"/>
                  <a:gd name="T28" fmla="*/ 1433 w 2250"/>
                  <a:gd name="T29" fmla="*/ 1453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  <a:moveTo>
                      <a:pt x="1433" y="1453"/>
                    </a:moveTo>
                    <a:cubicBezTo>
                      <a:pt x="817" y="1064"/>
                      <a:pt x="817" y="1064"/>
                      <a:pt x="817" y="1064"/>
                    </a:cubicBezTo>
                    <a:cubicBezTo>
                      <a:pt x="817" y="1843"/>
                      <a:pt x="817" y="1843"/>
                      <a:pt x="817" y="1843"/>
                    </a:cubicBezTo>
                    <a:lnTo>
                      <a:pt x="1433" y="1453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pic>
        <p:nvPicPr>
          <p:cNvPr id="213" name="Picture 212" descr="Icon of a surface pen with a drawn line below it">
            <a:extLst>
              <a:ext uri="{FF2B5EF4-FFF2-40B4-BE49-F238E27FC236}">
                <a16:creationId xmlns:a16="http://schemas.microsoft.com/office/drawing/2014/main" id="{91CA1546-7A11-43E0-9EBD-53DC2FF1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2513"/>
            <a:ext cx="534924" cy="536448"/>
          </a:xfrm>
          <a:prstGeom prst="rect">
            <a:avLst/>
          </a:prstGeom>
        </p:spPr>
      </p:pic>
      <p:sp>
        <p:nvSpPr>
          <p:cNvPr id="214" name="Text Placeholder 3">
            <a:extLst>
              <a:ext uri="{FF2B5EF4-FFF2-40B4-BE49-F238E27FC236}">
                <a16:creationId xmlns:a16="http://schemas.microsoft.com/office/drawing/2014/main" id="{F0ADF67C-4639-4F96-AE9F-58EC5711DFDB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Sign-in and create a new Canvas App</a:t>
            </a:r>
          </a:p>
        </p:txBody>
      </p:sp>
      <p:pic>
        <p:nvPicPr>
          <p:cNvPr id="215" name="Picture 214" descr="Icon of three boxes in a bracket chart">
            <a:extLst>
              <a:ext uri="{FF2B5EF4-FFF2-40B4-BE49-F238E27FC236}">
                <a16:creationId xmlns:a16="http://schemas.microsoft.com/office/drawing/2014/main" id="{6AB2D49B-0527-4FE8-8F75-AAE911C8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23816"/>
            <a:ext cx="536448" cy="536448"/>
          </a:xfrm>
          <a:prstGeom prst="rect">
            <a:avLst/>
          </a:prstGeom>
        </p:spPr>
      </p:pic>
      <p:sp>
        <p:nvSpPr>
          <p:cNvPr id="216" name="Text Placeholder 3 - 1">
            <a:extLst>
              <a:ext uri="{FF2B5EF4-FFF2-40B4-BE49-F238E27FC236}">
                <a16:creationId xmlns:a16="http://schemas.microsoft.com/office/drawing/2014/main" id="{0222A5E4-DF1F-4326-AC80-68E09C3E6DB2}"/>
              </a:ext>
            </a:extLst>
          </p:cNvPr>
          <p:cNvSpPr txBox="1">
            <a:spLocks/>
          </p:cNvSpPr>
          <p:nvPr/>
        </p:nvSpPr>
        <p:spPr>
          <a:xfrm>
            <a:off x="1131715" y="2457659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Connect to data sources</a:t>
            </a:r>
          </a:p>
        </p:txBody>
      </p:sp>
      <p:pic>
        <p:nvPicPr>
          <p:cNvPr id="217" name="Picture 216" descr="Icon of a funnel filter">
            <a:extLst>
              <a:ext uri="{FF2B5EF4-FFF2-40B4-BE49-F238E27FC236}">
                <a16:creationId xmlns:a16="http://schemas.microsoft.com/office/drawing/2014/main" id="{F8A2A76E-E005-4AA5-AEE1-B600D09C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3252356"/>
            <a:ext cx="536448" cy="536448"/>
          </a:xfrm>
          <a:prstGeom prst="rect">
            <a:avLst/>
          </a:prstGeom>
        </p:spPr>
      </p:pic>
      <p:sp>
        <p:nvSpPr>
          <p:cNvPr id="218" name="Text Placeholder 3 - 2">
            <a:extLst>
              <a:ext uri="{FF2B5EF4-FFF2-40B4-BE49-F238E27FC236}">
                <a16:creationId xmlns:a16="http://schemas.microsoft.com/office/drawing/2014/main" id="{D000E5DF-7681-47DA-8B44-0ABC54ED186C}"/>
              </a:ext>
            </a:extLst>
          </p:cNvPr>
          <p:cNvSpPr txBox="1">
            <a:spLocks/>
          </p:cNvSpPr>
          <p:nvPr/>
        </p:nvSpPr>
        <p:spPr>
          <a:xfrm>
            <a:off x="1131715" y="3293975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Filter data</a:t>
            </a:r>
          </a:p>
        </p:txBody>
      </p:sp>
      <p:pic>
        <p:nvPicPr>
          <p:cNvPr id="219" name="Picture 218" descr="Icon of a cellphone in front of a tablet">
            <a:extLst>
              <a:ext uri="{FF2B5EF4-FFF2-40B4-BE49-F238E27FC236}">
                <a16:creationId xmlns:a16="http://schemas.microsoft.com/office/drawing/2014/main" id="{6AB6C397-0AAC-43EB-AA13-62B5C415C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4088672"/>
            <a:ext cx="536448" cy="536448"/>
          </a:xfrm>
          <a:prstGeom prst="rect">
            <a:avLst/>
          </a:prstGeom>
        </p:spPr>
      </p:pic>
      <p:sp>
        <p:nvSpPr>
          <p:cNvPr id="220" name="Text Placeholder 3 - 3">
            <a:extLst>
              <a:ext uri="{FF2B5EF4-FFF2-40B4-BE49-F238E27FC236}">
                <a16:creationId xmlns:a16="http://schemas.microsoft.com/office/drawing/2014/main" id="{49BD0D7E-B6B2-4838-874D-1E47B4386CA2}"/>
              </a:ext>
            </a:extLst>
          </p:cNvPr>
          <p:cNvSpPr txBox="1">
            <a:spLocks/>
          </p:cNvSpPr>
          <p:nvPr/>
        </p:nvSpPr>
        <p:spPr>
          <a:xfrm>
            <a:off x="1131715" y="413029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multiple screens and navigation</a:t>
            </a:r>
          </a:p>
        </p:txBody>
      </p:sp>
      <p:pic>
        <p:nvPicPr>
          <p:cNvPr id="221" name="Picture 220" descr="Icon of two interlocked gears">
            <a:extLst>
              <a:ext uri="{FF2B5EF4-FFF2-40B4-BE49-F238E27FC236}">
                <a16:creationId xmlns:a16="http://schemas.microsoft.com/office/drawing/2014/main" id="{81A1CD8F-287F-47C7-BB47-744317DD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11" y="4932763"/>
            <a:ext cx="536448" cy="536448"/>
          </a:xfrm>
          <a:prstGeom prst="rect">
            <a:avLst/>
          </a:prstGeom>
        </p:spPr>
      </p:pic>
      <p:sp>
        <p:nvSpPr>
          <p:cNvPr id="222" name="Text Placeholder 3 - 4">
            <a:extLst>
              <a:ext uri="{FF2B5EF4-FFF2-40B4-BE49-F238E27FC236}">
                <a16:creationId xmlns:a16="http://schemas.microsoft.com/office/drawing/2014/main" id="{5CDA5F23-25E9-42B4-A017-0D521490C86F}"/>
              </a:ext>
            </a:extLst>
          </p:cNvPr>
          <p:cNvSpPr txBox="1">
            <a:spLocks/>
          </p:cNvSpPr>
          <p:nvPr/>
        </p:nvSpPr>
        <p:spPr>
          <a:xfrm>
            <a:off x="1131715" y="496660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Customize the user experience – galleries and controls</a:t>
            </a:r>
          </a:p>
        </p:txBody>
      </p:sp>
      <p:grpSp>
        <p:nvGrpSpPr>
          <p:cNvPr id="223" name="Group 222" descr="A screenshot of a Device Ordering App webpage">
            <a:extLst>
              <a:ext uri="{FF2B5EF4-FFF2-40B4-BE49-F238E27FC236}">
                <a16:creationId xmlns:a16="http://schemas.microsoft.com/office/drawing/2014/main" id="{5C6D088A-A650-4957-9DFC-381582CC63E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pic>
          <p:nvPicPr>
            <p:cNvPr id="224" name="Picture 223" descr="A screenshot of a Device Ordering App ">
              <a:extLst>
                <a:ext uri="{FF2B5EF4-FFF2-40B4-BE49-F238E27FC236}">
                  <a16:creationId xmlns:a16="http://schemas.microsoft.com/office/drawing/2014/main" id="{801D72CB-C6E4-4C0C-BFCB-A77E75C7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8734" y="1305903"/>
              <a:ext cx="3499805" cy="2091347"/>
            </a:xfrm>
            <a:prstGeom prst="rect">
              <a:avLst/>
            </a:prstGeom>
          </p:spPr>
        </p:pic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E5A06CB-D275-469F-895E-E21B854D1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6" name="Group 225" descr="A screenshot of a Device Ordering App webpage">
            <a:extLst>
              <a:ext uri="{FF2B5EF4-FFF2-40B4-BE49-F238E27FC236}">
                <a16:creationId xmlns:a16="http://schemas.microsoft.com/office/drawing/2014/main" id="{D6C36675-5F88-4487-B4F5-8DD50306AAD0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227" name="Picture 226" descr="A screenshot of a Device Ordering App ">
              <a:extLst>
                <a:ext uri="{FF2B5EF4-FFF2-40B4-BE49-F238E27FC236}">
                  <a16:creationId xmlns:a16="http://schemas.microsoft.com/office/drawing/2014/main" id="{EE4EDFED-2111-438A-822D-F2C431C3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0265" y="3919450"/>
              <a:ext cx="3467874" cy="2065071"/>
            </a:xfrm>
            <a:prstGeom prst="rect">
              <a:avLst/>
            </a:prstGeom>
          </p:spPr>
        </p:pic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33E5B12-9700-4666-9774-31927C3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0BCDA973-E185-4060-89A2-6682A333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C8469-4288-4125-AA79-E3AE93833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478157" y="97077"/>
            <a:ext cx="3364813" cy="903391"/>
            <a:chOff x="8478157" y="97077"/>
            <a:chExt cx="3364813" cy="9033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0C6F00-BD46-4470-85F9-51E81C680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4D3E0-4F12-4D00-A55D-3F980441D87F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796A3CB-B840-4AF4-9B34-4988B8673F40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A941D8B-F296-4D48-A6EB-D270558AAA1D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19A3D-E07F-4F15-9771-87FD481EF693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9B0AF4E-FB3F-440E-AB44-815CCEC9366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Common Data Service </a:t>
                  </a: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54716CA-DC48-40AD-924F-A1777F31BCFC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701375E-1E55-46C6-AC73-A6A220D9C97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FFEAFCC5-CAC4-4FFF-A5D3-89F2E884BFC4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E240A591-7DD9-47C4-90B7-5AAE878AD07D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815B32AF-2AA3-46EB-866F-114BE795E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401"/>
                      <a:ext cx="152401" cy="152401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98DF6162-2A3B-484B-96E4-B71D68C1E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8336CB-6ADA-4FA9-B96A-FF677B5DB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EBD329-D4D3-4814-BA49-29BAA6AE70D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730D7-72D9-4415-A10F-E11E2D3FC2BA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A474AD-BA0F-4C64-858A-BE2F48BF972E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D289446-B1A4-4238-B6F4-03EA5DD3A3FB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E9F6B88-DE18-449C-85BB-F2429897B345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8" name="Graphic 217">
                  <a:extLst>
                    <a:ext uri="{FF2B5EF4-FFF2-40B4-BE49-F238E27FC236}">
                      <a16:creationId xmlns:a16="http://schemas.microsoft.com/office/drawing/2014/main" id="{144B5BBF-6589-4514-A614-945B15A04412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A8AD09-51B9-44C2-88B6-D41F6014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07BD27B-4666-4700-9D77-9B84C75355E4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4267984-4823-4B4A-86B4-6755FE968629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FD1A680-9695-41D3-8F5C-3327DCBFBD20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D17E133-71BC-4B1D-A9DC-CF742FDBC180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043A46B-B154-4A04-8043-0B0EF8F43DD1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8197646E-7C97-443D-8B31-D97A3F9A504E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2EB3F70-E847-4983-8B7D-30690C8E9A40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900F7D6-6D7C-4FCA-A4E8-CADB598D0BF1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8F6E5B-3285-43AC-9921-AEF4773F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27799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16A982B-719F-415F-B05E-5CC3D7FBA51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8A8713-AB53-4D5D-9E18-BE854A38CEF2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C21885-2B8C-4A9B-8EBA-C01ECFEA7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478157" y="98840"/>
              <a:ext cx="1101037" cy="901628"/>
              <a:chOff x="7400961" y="1664120"/>
              <a:chExt cx="99981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5FD82E7-1B43-499E-BAF7-3735814C737F}"/>
                  </a:ext>
                </a:extLst>
              </p:cNvPr>
              <p:cNvSpPr/>
              <p:nvPr/>
            </p:nvSpPr>
            <p:spPr bwMode="auto">
              <a:xfrm rot="17738030">
                <a:off x="7400961" y="1664120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8FC7D3-8634-4107-9A4C-E7AEA74441C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A94E92-AC52-49EF-A0BC-F537B268A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58099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907669-8FE3-42C6-B6F0-4DAAC5D88E4F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D9D410-17C1-4654-ADF6-F13B39E12E4B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2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17" ma:contentTypeDescription="Create a new document." ma:contentTypeScope="" ma:versionID="38df2116981f44046ab73e9e5ad83409">
  <xsd:schema xmlns:xsd="http://www.w3.org/2001/XMLSchema" xmlns:xs="http://www.w3.org/2001/XMLSchema" xmlns:p="http://schemas.microsoft.com/office/2006/metadata/properties" xmlns:ns1="http://schemas.microsoft.com/sharepoint/v3" xmlns:ns2="80b0474e-37b4-4751-81bc-12d5121181de" xmlns:ns3="670f2bc3-833b-4a76-b13f-f7d6db0b8f4d" targetNamespace="http://schemas.microsoft.com/office/2006/metadata/properties" ma:root="true" ma:fieldsID="9da459cfe8bc12436f1cd88c83132d06" ns1:_="" ns2:_="" ns3:_="">
    <xsd:import namespace="http://schemas.microsoft.com/sharepoint/v3"/>
    <xsd:import namespace="80b0474e-37b4-4751-81bc-12d5121181de"/>
    <xsd:import namespace="670f2bc3-833b-4a76-b13f-f7d6db0b8f4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_Flow_SignoffStatus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18" nillable="true" ma:displayName="Sign-off status" ma:internalName="_x0024_Resources_x003a_core_x002c_Signoff_Status_x003b_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670f2bc3-833b-4a76-b13f-f7d6db0b8f4d" xsi:nil="true"/>
    <_ip_UnifiedCompliancePolicyProperties xmlns="http://schemas.microsoft.com/sharepoint/v3" xsi:nil="true"/>
    <_Flow_SignoffStatus xmlns="670f2bc3-833b-4a76-b13f-f7d6db0b8f4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A5ECA-7F36-420F-80A4-90EEF5A3E9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b0474e-37b4-4751-81bc-12d5121181de"/>
    <ds:schemaRef ds:uri="670f2bc3-833b-4a76-b13f-f7d6db0b8f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8F5A3C-9CBD-40C6-A478-477675752E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70f2bc3-833b-4a76-b13f-f7d6db0b8f4d"/>
  </ds:schemaRefs>
</ds:datastoreItem>
</file>

<file path=customXml/itemProps3.xml><?xml version="1.0" encoding="utf-8"?>
<ds:datastoreItem xmlns:ds="http://schemas.openxmlformats.org/officeDocument/2006/customXml" ds:itemID="{108E94C7-09C8-4893-B19F-70B01292C4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1227</Words>
  <Application>Microsoft Office PowerPoint</Application>
  <PresentationFormat>Widescreen</PresentationFormat>
  <Paragraphs>177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Segoe UI</vt:lpstr>
      <vt:lpstr>Segoe UI Semibold</vt:lpstr>
      <vt:lpstr>Segoe UI Semilight</vt:lpstr>
      <vt:lpstr>Wingdings</vt:lpstr>
      <vt:lpstr>Dynamics 365</vt:lpstr>
      <vt:lpstr>App in a Day Microsoft Power Platform</vt:lpstr>
      <vt:lpstr>Business scenario</vt:lpstr>
      <vt:lpstr>Lab objectives</vt:lpstr>
      <vt:lpstr>Lab content</vt:lpstr>
      <vt:lpstr>Pre-requisites</vt:lpstr>
      <vt:lpstr>Provision environment and Common Data Service</vt:lpstr>
      <vt:lpstr>Lab overview</vt:lpstr>
      <vt:lpstr>Hands-on-lab 1</vt:lpstr>
      <vt:lpstr>Module 1:Learning objectives</vt:lpstr>
      <vt:lpstr>Hands-on-lab 2 </vt:lpstr>
      <vt:lpstr>Module 2: Learning objectives</vt:lpstr>
      <vt:lpstr>Hands-on-lab 3</vt:lpstr>
      <vt:lpstr>Module 3: Learning objectives</vt:lpstr>
      <vt:lpstr>Hands-on-lab 4</vt:lpstr>
      <vt:lpstr>Module 4: Learning objectives</vt:lpstr>
      <vt:lpstr>Supplemental labs</vt:lpstr>
      <vt:lpstr>Crisis response labs</vt:lpstr>
      <vt:lpstr>Lab survey</vt:lpstr>
      <vt:lpstr>Learning resources and Customer stories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Yana Berkovich</dc:creator>
  <cp:lastModifiedBy>Yana Berkovich</cp:lastModifiedBy>
  <cp:revision>53</cp:revision>
  <dcterms:created xsi:type="dcterms:W3CDTF">2020-02-26T19:44:54Z</dcterms:created>
  <dcterms:modified xsi:type="dcterms:W3CDTF">2020-08-14T00:46:56Z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2020-02-26T19:54:19.0538122Z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46ec259e-142c-4da3-9d13-897b9f37fdef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0x010100F523F0DE61C01647AADD57BC023588A4</vt:lpwstr>
  </property>
</Properties>
</file>